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188B1-D256-0A9A-1388-3E48A91DD523}" v="249" dt="2022-12-16T13:48:42.464"/>
    <p1510:client id="{2D09AF06-F2A9-0F67-9760-3A51627F5F08}" v="27" dt="2023-01-03T11:55:45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>
        <p:scale>
          <a:sx n="89" d="100"/>
          <a:sy n="89" d="100"/>
        </p:scale>
        <p:origin x="-60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8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6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4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0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3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9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1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80D2-10C2-4DAC-8DE3-E473D5106827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9B21-9BDA-47B8-B7AC-ADD22D968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0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11609"/>
              </p:ext>
            </p:extLst>
          </p:nvPr>
        </p:nvGraphicFramePr>
        <p:xfrm>
          <a:off x="455338" y="560121"/>
          <a:ext cx="11135360" cy="316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931">
                  <a:extLst>
                    <a:ext uri="{9D8B030D-6E8A-4147-A177-3AD203B41FA5}">
                      <a16:colId xmlns:a16="http://schemas.microsoft.com/office/drawing/2014/main" val="1657385637"/>
                    </a:ext>
                  </a:extLst>
                </a:gridCol>
                <a:gridCol w="8817429">
                  <a:extLst>
                    <a:ext uri="{9D8B030D-6E8A-4147-A177-3AD203B41FA5}">
                      <a16:colId xmlns:a16="http://schemas.microsoft.com/office/drawing/2014/main" val="2728658369"/>
                    </a:ext>
                  </a:extLst>
                </a:gridCol>
              </a:tblGrid>
              <a:tr h="3829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644427"/>
                  </a:ext>
                </a:extLst>
              </a:tr>
              <a:tr h="257675"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compass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 tool which shows you the direction</a:t>
                      </a:r>
                      <a:r>
                        <a:rPr lang="en-US" sz="1100" baseline="0" dirty="0"/>
                        <a:t> of north to help with map reading.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5464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 location of a place on a map. You use write</a:t>
                      </a:r>
                      <a:r>
                        <a:rPr lang="en-US" sz="1100" baseline="0" dirty="0"/>
                        <a:t> the number along the bottom of the map first and then the numbers up the side.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46578"/>
                  </a:ext>
                </a:extLst>
              </a:tr>
              <a:tr h="279842">
                <a:tc>
                  <a:txBody>
                    <a:bodyPr/>
                    <a:lstStyle/>
                    <a:p>
                      <a:r>
                        <a:rPr lang="en-US" sz="1100" dirty="0"/>
                        <a:t>demography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study of population.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3759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migration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When people move from one</a:t>
                      </a:r>
                      <a:r>
                        <a:rPr lang="en-US" sz="1100" baseline="0" dirty="0"/>
                        <a:t> area to another.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250516"/>
                  </a:ext>
                </a:extLst>
              </a:tr>
              <a:tr h="218902">
                <a:tc>
                  <a:txBody>
                    <a:bodyPr/>
                    <a:lstStyle/>
                    <a:p>
                      <a:r>
                        <a:rPr lang="en-US" sz="1100" dirty="0"/>
                        <a:t>pull factors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Reasons to go to a new place; usually positive things about a place migrants are moving to.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105880"/>
                  </a:ext>
                </a:extLst>
              </a:tr>
              <a:tr h="188422">
                <a:tc>
                  <a:txBody>
                    <a:bodyPr/>
                    <a:lstStyle/>
                    <a:p>
                      <a:r>
                        <a:rPr lang="en-US" sz="1100" dirty="0"/>
                        <a:t>push factors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Reasons to leave a place; usually negative things about a place which ‘push’ people away.</a:t>
                      </a:r>
                      <a:endParaRPr lang="en-GB" sz="11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17260"/>
                  </a:ext>
                </a:extLst>
              </a:tr>
              <a:tr h="241069">
                <a:tc>
                  <a:txBody>
                    <a:bodyPr/>
                    <a:lstStyle/>
                    <a:p>
                      <a:r>
                        <a:rPr lang="en-US" sz="1100" dirty="0"/>
                        <a:t>rural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 countryside.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934987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r>
                        <a:rPr lang="en-US" sz="1100" dirty="0"/>
                        <a:t>rural idyll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perception that rural areas offer a near-perfect life.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717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settlement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</a:t>
                      </a:r>
                      <a:r>
                        <a:rPr lang="en-US" sz="1100" baseline="0" dirty="0"/>
                        <a:t> place where people live.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56374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r>
                        <a:rPr lang="en-US" sz="1100" dirty="0"/>
                        <a:t>urban sprawl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uncontrolled physical expansion of the built-up area of a city into the surrounding rural area. 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635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2206" y="125371"/>
            <a:ext cx="1113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How does the quality of life vary between Bury, </a:t>
            </a:r>
            <a:r>
              <a:rPr lang="en-US" sz="2800" dirty="0" err="1">
                <a:solidFill>
                  <a:srgbClr val="00B050"/>
                </a:solidFill>
              </a:rPr>
              <a:t>Slindon</a:t>
            </a:r>
            <a:r>
              <a:rPr lang="en-US" sz="2800" dirty="0">
                <a:solidFill>
                  <a:srgbClr val="00B050"/>
                </a:solidFill>
              </a:rPr>
              <a:t> and </a:t>
            </a:r>
            <a:r>
              <a:rPr lang="en-US" sz="2800" dirty="0" err="1">
                <a:solidFill>
                  <a:srgbClr val="00B050"/>
                </a:solidFill>
              </a:rPr>
              <a:t>Bognor</a:t>
            </a:r>
            <a:r>
              <a:rPr lang="en-US" sz="2800" dirty="0">
                <a:solidFill>
                  <a:srgbClr val="00B050"/>
                </a:solidFill>
              </a:rPr>
              <a:t> Regis?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688" y="4154024"/>
            <a:ext cx="3819832" cy="2635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6692" y="6272672"/>
            <a:ext cx="483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</a:rPr>
              <a:t>82</a:t>
            </a:r>
            <a:endParaRPr lang="en-GB" sz="1600" dirty="0">
              <a:solidFill>
                <a:srgbClr val="00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5170" y="5375194"/>
            <a:ext cx="826829" cy="8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2238" y="5021904"/>
            <a:ext cx="609600" cy="597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0821" y="4967625"/>
            <a:ext cx="58497" cy="67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49235" y="4893506"/>
            <a:ext cx="58497" cy="67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0" name="TextBox 9"/>
          <p:cNvSpPr txBox="1"/>
          <p:nvPr/>
        </p:nvSpPr>
        <p:spPr>
          <a:xfrm>
            <a:off x="106459" y="4087399"/>
            <a:ext cx="250650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/>
              <a:t>This 4 figure grid reference of this square is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solidFill>
                  <a:srgbClr val="00B0F0"/>
                </a:solidFill>
              </a:rPr>
              <a:t>81 11</a:t>
            </a:r>
            <a:endParaRPr lang="en-US" sz="1100" dirty="0">
              <a:solidFill>
                <a:srgbClr val="00B0F0"/>
              </a:solidFill>
              <a:cs typeface="Calibri"/>
            </a:endParaRPr>
          </a:p>
          <a:p>
            <a:r>
              <a:rPr lang="en-US" sz="1100" dirty="0"/>
              <a:t>The bottom left corner of the square is on the north-south line </a:t>
            </a:r>
            <a:r>
              <a:rPr lang="en-US" sz="1100" dirty="0">
                <a:solidFill>
                  <a:srgbClr val="00B0F0"/>
                </a:solidFill>
              </a:rPr>
              <a:t>81</a:t>
            </a:r>
            <a:r>
              <a:rPr lang="en-US" sz="1100" dirty="0"/>
              <a:t> and on the east-west line </a:t>
            </a:r>
            <a:r>
              <a:rPr lang="en-US" sz="1100" dirty="0">
                <a:solidFill>
                  <a:srgbClr val="00B0F0"/>
                </a:solidFill>
              </a:rPr>
              <a:t>11. </a:t>
            </a:r>
            <a:endParaRPr lang="en-GB" sz="1400" dirty="0">
              <a:solidFill>
                <a:srgbClr val="00B0F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17866" y="5375194"/>
            <a:ext cx="848734" cy="4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7866" y="4547286"/>
            <a:ext cx="2" cy="827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09362" y="5358173"/>
            <a:ext cx="10214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>
                <a:solidFill>
                  <a:srgbClr val="FF0000"/>
                </a:solidFill>
              </a:rPr>
              <a:t>0   1    2    3    4    5    6    7   8    9</a:t>
            </a:r>
            <a:endParaRPr lang="en-GB" sz="5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6459" y="4533097"/>
            <a:ext cx="21993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" b="1" dirty="0">
                <a:solidFill>
                  <a:srgbClr val="FF0000"/>
                </a:solidFill>
              </a:rPr>
              <a:t>9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8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7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7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5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550" b="1" dirty="0">
                <a:solidFill>
                  <a:srgbClr val="FF0000"/>
                </a:solidFill>
              </a:rPr>
              <a:t>0</a:t>
            </a:r>
            <a:endParaRPr lang="en-GB" sz="55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838883" y="5035359"/>
            <a:ext cx="749" cy="32281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76391" y="5037447"/>
            <a:ext cx="311067" cy="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01673" y="4149803"/>
            <a:ext cx="4323048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/>
              <a:t>The 6 figure grid reference for this square is </a:t>
            </a:r>
            <a:endParaRPr lang="en-US" sz="1100" dirty="0">
              <a:cs typeface="Calibri"/>
            </a:endParaRPr>
          </a:p>
          <a:p>
            <a:r>
              <a:rPr lang="en-US" sz="1100" dirty="0">
                <a:solidFill>
                  <a:srgbClr val="00B0F0"/>
                </a:solidFill>
              </a:rPr>
              <a:t>83 5  12 4</a:t>
            </a:r>
            <a:endParaRPr lang="en-US" sz="1100" dirty="0">
              <a:solidFill>
                <a:srgbClr val="00B0F0"/>
              </a:solidFill>
              <a:cs typeface="Calibri"/>
            </a:endParaRPr>
          </a:p>
          <a:p>
            <a:r>
              <a:rPr lang="en-US" sz="1100" dirty="0"/>
              <a:t>The bottom left corner of the square is </a:t>
            </a:r>
            <a:r>
              <a:rPr lang="en-US" sz="1100" dirty="0">
                <a:solidFill>
                  <a:srgbClr val="00B0F0"/>
                </a:solidFill>
              </a:rPr>
              <a:t>5 parts </a:t>
            </a:r>
            <a:endParaRPr lang="en-US" sz="1100" dirty="0">
              <a:solidFill>
                <a:srgbClr val="00B0F0"/>
              </a:solidFill>
              <a:cs typeface="Calibri"/>
            </a:endParaRPr>
          </a:p>
          <a:p>
            <a:r>
              <a:rPr lang="en-US" sz="1100" dirty="0"/>
              <a:t>further east that the north-south line </a:t>
            </a:r>
            <a:r>
              <a:rPr lang="en-US" sz="1100" dirty="0">
                <a:solidFill>
                  <a:srgbClr val="00B0F0"/>
                </a:solidFill>
              </a:rPr>
              <a:t>83</a:t>
            </a:r>
            <a:endParaRPr lang="en-US" sz="1100" dirty="0">
              <a:solidFill>
                <a:srgbClr val="00B0F0"/>
              </a:solidFill>
              <a:cs typeface="Calibri"/>
            </a:endParaRPr>
          </a:p>
          <a:p>
            <a:r>
              <a:rPr lang="en-US" sz="1100" dirty="0">
                <a:solidFill>
                  <a:srgbClr val="00B0F0"/>
                </a:solidFill>
              </a:rPr>
              <a:t>83 5</a:t>
            </a:r>
            <a:endParaRPr lang="en-US" sz="1100" dirty="0">
              <a:solidFill>
                <a:srgbClr val="00B0F0"/>
              </a:solidFill>
              <a:cs typeface="Calibri"/>
            </a:endParaRPr>
          </a:p>
          <a:p>
            <a:r>
              <a:rPr lang="en-US" sz="1100" dirty="0"/>
              <a:t>And </a:t>
            </a:r>
            <a:r>
              <a:rPr lang="en-US" sz="1100" dirty="0">
                <a:solidFill>
                  <a:srgbClr val="00B0F0"/>
                </a:solidFill>
              </a:rPr>
              <a:t>4 parts </a:t>
            </a:r>
            <a:r>
              <a:rPr lang="en-US" sz="1100" dirty="0"/>
              <a:t>further north that the east-west line </a:t>
            </a:r>
            <a:r>
              <a:rPr lang="en-US" sz="1100" dirty="0">
                <a:solidFill>
                  <a:srgbClr val="00B0F0"/>
                </a:solidFill>
              </a:rPr>
              <a:t>12</a:t>
            </a:r>
            <a:endParaRPr lang="en-US" sz="1100" dirty="0">
              <a:solidFill>
                <a:srgbClr val="00B0F0"/>
              </a:solidFill>
              <a:cs typeface="Calibri"/>
            </a:endParaRPr>
          </a:p>
          <a:p>
            <a:r>
              <a:rPr lang="en-US" sz="1100" dirty="0">
                <a:solidFill>
                  <a:srgbClr val="00B0F0"/>
                </a:solidFill>
              </a:rPr>
              <a:t>12 4</a:t>
            </a:r>
            <a:endParaRPr lang="en-GB" sz="1100" dirty="0">
              <a:solidFill>
                <a:srgbClr val="00B0F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828504" y="5188516"/>
            <a:ext cx="1852488" cy="443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91252" y="4893506"/>
            <a:ext cx="1246698" cy="74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2168" y="3780213"/>
            <a:ext cx="270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4-figure grid references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8373" y="3837722"/>
            <a:ext cx="240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6-figure grid references</a:t>
            </a:r>
            <a:endParaRPr lang="en-GB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E3C968A-C531-A644-68F7-D2041D98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86501"/>
              </p:ext>
            </p:extLst>
          </p:nvPr>
        </p:nvGraphicFramePr>
        <p:xfrm>
          <a:off x="6857545" y="5491486"/>
          <a:ext cx="4866965" cy="124188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73392">
                  <a:extLst>
                    <a:ext uri="{9D8B030D-6E8A-4147-A177-3AD203B41FA5}">
                      <a16:colId xmlns:a16="http://schemas.microsoft.com/office/drawing/2014/main" val="1681481828"/>
                    </a:ext>
                  </a:extLst>
                </a:gridCol>
                <a:gridCol w="3893573">
                  <a:extLst>
                    <a:ext uri="{9D8B030D-6E8A-4147-A177-3AD203B41FA5}">
                      <a16:colId xmlns:a16="http://schemas.microsoft.com/office/drawing/2014/main" val="2602366178"/>
                    </a:ext>
                  </a:extLst>
                </a:gridCol>
              </a:tblGrid>
              <a:tr h="24383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Tier 2 words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98856"/>
                  </a:ext>
                </a:extLst>
              </a:tr>
              <a:tr h="2551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effectLst/>
                        </a:rPr>
                        <a:t>benefit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effectLst/>
                        </a:rPr>
                        <a:t>Something good that can happen as a result of something else.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05172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effectLst/>
                        </a:rPr>
                        <a:t>environment 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effectLst/>
                        </a:rPr>
                        <a:t>The surroundings or conditions in which a person, animal  or plant lives.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08029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/>
                        <a:t>justify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/>
                        <a:t>To explain what you think with reasons.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31682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effectLst/>
                        </a:rPr>
                        <a:t>perspective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effectLst/>
                        </a:rPr>
                        <a:t>Someone's point of view or opinion.</a:t>
                      </a:r>
                      <a:endParaRPr lang="en-US" sz="1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1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61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082102" y="200799"/>
            <a:ext cx="3961851" cy="594915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0" y="5516393"/>
            <a:ext cx="1897519" cy="107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9" y="5564219"/>
            <a:ext cx="1446637" cy="1083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458" r="882"/>
          <a:stretch/>
        </p:blipFill>
        <p:spPr>
          <a:xfrm>
            <a:off x="3449781" y="1819998"/>
            <a:ext cx="5174673" cy="35147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343554" y="1136469"/>
            <a:ext cx="2242709" cy="15901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84026" y="759856"/>
            <a:ext cx="1821210" cy="114922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7960" y="225038"/>
            <a:ext cx="230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Slindon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082103" y="390524"/>
            <a:ext cx="8021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Bury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01138" y="5130414"/>
            <a:ext cx="16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F0"/>
                </a:solidFill>
              </a:rPr>
              <a:t>Bognor</a:t>
            </a:r>
            <a:r>
              <a:rPr lang="en-US" b="1" dirty="0">
                <a:solidFill>
                  <a:srgbClr val="00B0F0"/>
                </a:solidFill>
              </a:rPr>
              <a:t> Regis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26" y="4042546"/>
            <a:ext cx="1761913" cy="1030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7" y="657095"/>
            <a:ext cx="1609451" cy="1177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88" y="4783566"/>
            <a:ext cx="1656539" cy="1102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87" y="2580421"/>
            <a:ext cx="1798890" cy="1349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37" y="447779"/>
            <a:ext cx="2014710" cy="11169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4842" y="1821955"/>
            <a:ext cx="3041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Flint cottages mostly owned by the </a:t>
            </a:r>
            <a:r>
              <a:rPr lang="en-US" sz="1200" dirty="0" err="1"/>
              <a:t>Slindon</a:t>
            </a:r>
            <a:r>
              <a:rPr lang="en-US" sz="1200" dirty="0"/>
              <a:t> Estate National Trust. Many people in </a:t>
            </a:r>
            <a:r>
              <a:rPr lang="en-US" sz="1200" dirty="0" err="1"/>
              <a:t>Slindon</a:t>
            </a:r>
            <a:r>
              <a:rPr lang="en-US" sz="1200" dirty="0"/>
              <a:t> rent their houses from the National Trust.</a:t>
            </a:r>
          </a:p>
          <a:p>
            <a:endParaRPr lang="en-US" sz="1200" dirty="0"/>
          </a:p>
          <a:p>
            <a:r>
              <a:rPr lang="en-US" sz="1200" dirty="0"/>
              <a:t>Located on the top of the South Downs.</a:t>
            </a:r>
          </a:p>
          <a:p>
            <a:endParaRPr lang="en-US" sz="1200" dirty="0"/>
          </a:p>
          <a:p>
            <a:r>
              <a:rPr lang="en-US" sz="1200" dirty="0"/>
              <a:t>A lot of tourists visit </a:t>
            </a:r>
            <a:r>
              <a:rPr lang="en-US" sz="1200" dirty="0" err="1"/>
              <a:t>Slindon</a:t>
            </a:r>
            <a:r>
              <a:rPr lang="en-US" sz="1200" dirty="0"/>
              <a:t> because it is very pretty and has good access to the South Downs on footpaths and bridleways.</a:t>
            </a:r>
          </a:p>
          <a:p>
            <a:endParaRPr lang="en-US" sz="1200" dirty="0"/>
          </a:p>
          <a:p>
            <a:r>
              <a:rPr lang="en-US" sz="1200" dirty="0"/>
              <a:t>Clear views to the sea in the South and the North Downs in the north.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59874" y="5489534"/>
            <a:ext cx="161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is a town </a:t>
            </a:r>
            <a:r>
              <a:rPr lang="en-US" sz="1200" dirty="0" err="1"/>
              <a:t>centre</a:t>
            </a:r>
            <a:r>
              <a:rPr lang="en-US" sz="1200" dirty="0"/>
              <a:t> with lots of shops and services.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59874" y="6149953"/>
            <a:ext cx="175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Tourists visit for the beach and for </a:t>
            </a:r>
            <a:r>
              <a:rPr lang="en-US" sz="1200" dirty="0" err="1"/>
              <a:t>Butlin’s</a:t>
            </a:r>
            <a:r>
              <a:rPr lang="en-US" sz="1200" dirty="0"/>
              <a:t> holiday camp.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47211" y="5575991"/>
            <a:ext cx="11254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/>
              <a:t>There are a variety of places to live from flats to large houses.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730682" y="1564758"/>
            <a:ext cx="346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a lot of pretty older houses in Bury.</a:t>
            </a:r>
          </a:p>
          <a:p>
            <a:endParaRPr lang="en-US" sz="1200" dirty="0"/>
          </a:p>
          <a:p>
            <a:r>
              <a:rPr lang="en-US" sz="1200" dirty="0"/>
              <a:t>Most of Bury village is on a quiet road parallel to </a:t>
            </a:r>
          </a:p>
          <a:p>
            <a:r>
              <a:rPr lang="en-US" sz="1200" dirty="0"/>
              <a:t>the busy A29.</a:t>
            </a:r>
            <a:endParaRPr lang="en-GB" sz="1200" dirty="0"/>
          </a:p>
        </p:txBody>
      </p:sp>
      <p:sp>
        <p:nvSpPr>
          <p:cNvPr id="29" name="Rectangle 28"/>
          <p:cNvSpPr/>
          <p:nvPr/>
        </p:nvSpPr>
        <p:spPr>
          <a:xfrm>
            <a:off x="7971663" y="5356591"/>
            <a:ext cx="2309525" cy="1439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730681" y="3973293"/>
            <a:ext cx="341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is a pub situated on the A29.</a:t>
            </a:r>
          </a:p>
          <a:p>
            <a:endParaRPr lang="en-US" sz="1200" dirty="0"/>
          </a:p>
          <a:p>
            <a:r>
              <a:rPr lang="en-US" sz="1200" dirty="0"/>
              <a:t>The river runs through the village but there</a:t>
            </a:r>
          </a:p>
          <a:p>
            <a:r>
              <a:rPr lang="en-US" sz="1200" dirty="0"/>
              <a:t> is no crossing point to Amberley anymore. </a:t>
            </a:r>
            <a:endParaRPr lang="en-GB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34" y="5490969"/>
            <a:ext cx="1547057" cy="117640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10281187" y="4861268"/>
            <a:ext cx="1" cy="133238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8672914" y="4802858"/>
            <a:ext cx="1603066" cy="243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8667706" y="1819998"/>
            <a:ext cx="12536" cy="298286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082173" y="1777139"/>
            <a:ext cx="585533" cy="380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1224" y="5183766"/>
            <a:ext cx="10031916" cy="15858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07453" y="122072"/>
            <a:ext cx="3236101" cy="50083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57858" y="4260274"/>
            <a:ext cx="1505087" cy="112780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40426" y="5292786"/>
            <a:ext cx="183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There are good transport links by bus and train.</a:t>
            </a:r>
            <a:endParaRPr lang="en-GB" sz="12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56" y="5745870"/>
            <a:ext cx="1273106" cy="95483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54419" y="225038"/>
            <a:ext cx="389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Key Facts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People choose to live where they do for a variety </a:t>
            </a:r>
            <a:r>
              <a:rPr lang="en-US">
                <a:solidFill>
                  <a:srgbClr val="FF0000"/>
                </a:solidFill>
              </a:rPr>
              <a:t>of reasons.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0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450</Words>
  <Application>Microsoft Office PowerPoint</Application>
  <PresentationFormat>Widescreen</PresentationFormat>
  <Paragraphs>69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Braun</dc:creator>
  <cp:lastModifiedBy>Laura Braun</cp:lastModifiedBy>
  <cp:revision>75</cp:revision>
  <dcterms:created xsi:type="dcterms:W3CDTF">2022-12-02T15:47:28Z</dcterms:created>
  <dcterms:modified xsi:type="dcterms:W3CDTF">2023-01-03T11:55:47Z</dcterms:modified>
</cp:coreProperties>
</file>