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8" r:id="rId4"/>
  </p:sldMasterIdLst>
  <p:sldIdLst>
    <p:sldId id="256" r:id="rId5"/>
    <p:sldId id="257" r:id="rId6"/>
    <p:sldId id="258" r:id="rId7"/>
    <p:sldId id="259" r:id="rId8"/>
    <p:sldId id="260" r:id="rId9"/>
    <p:sldId id="270" r:id="rId10"/>
    <p:sldId id="261" r:id="rId11"/>
    <p:sldId id="268" r:id="rId12"/>
    <p:sldId id="262" r:id="rId13"/>
    <p:sldId id="263" r:id="rId14"/>
    <p:sldId id="265" r:id="rId15"/>
    <p:sldId id="266" r:id="rId16"/>
    <p:sldId id="271" r:id="rId17"/>
    <p:sldId id="269" r:id="rId18"/>
    <p:sldId id="267" r:id="rId19"/>
    <p:sldId id="272" r:id="rId20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CA5327C-A275-0307-F0C3-746696EA641D}" v="76" dt="2025-09-15T11:37:35.7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86" d="100"/>
          <a:sy n="86" d="100"/>
        </p:scale>
        <p:origin x="96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45610A-17B4-4656-93CF-E1D9982860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1371599"/>
            <a:ext cx="6675120" cy="2951825"/>
          </a:xfrm>
        </p:spPr>
        <p:txBody>
          <a:bodyPr anchor="t">
            <a:normAutofit/>
          </a:bodyPr>
          <a:lstStyle>
            <a:lvl1pPr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51C80B-DFD6-415B-BA5B-E56E510CD1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584879"/>
            <a:ext cx="6675120" cy="1287887"/>
          </a:xfrm>
        </p:spPr>
        <p:txBody>
          <a:bodyPr anchor="b">
            <a:normAutofit/>
          </a:bodyPr>
          <a:lstStyle>
            <a:lvl1pPr marL="0" indent="0" algn="l">
              <a:lnSpc>
                <a:spcPct val="130000"/>
              </a:lnSpc>
              <a:buNone/>
              <a:defRPr sz="18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A2065B-06FF-4991-9F8A-4BE25457B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44479B-705B-4489-957E-7E8A228BDFA0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DF2FA-C604-45D8-A633-11D3742EC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EE5DA9-2D04-4850-AB9F-BD3538165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29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5E4BB7-3F30-4C31-9BB2-8EC24FC0A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ECF4134-70F5-4EE6-88BE-49D129630C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9EABC7-C044-44DE-B303-55A0581DA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7B66AD-7C08-490A-ADA4-B47E10FB2407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4A63E1-5BC5-402E-9916-BAB84BCF0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2EF915-AF64-4ECC-8B1A-B7E6A89B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2530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1CB3635-47E1-90D8-B693-DA85A66B383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6EB09414-2AA1-4D8E-A00A-C092FBC92D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09219" y="640079"/>
            <a:ext cx="1811773" cy="553688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2C3A78-37C5-46D0-9DF4-CB78AF883C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40080" y="640080"/>
            <a:ext cx="8412422" cy="553688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8705E-925D-4F57-8268-107CE3CF4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95027-4255-49E7-9841-CD21BCC99996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FE207E-070D-4EC8-A44C-21F1815FD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D01D1-C266-4161-A820-C084B98013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230604F-219C-2DEE-830E-27274CC2FE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rot="5400000">
            <a:off x="10872154" y="1192438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22499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08B246-6A68-46BE-9DBD-614FA8CF4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E47706-8D18-4093-A7C1-F30D7543CE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C7C8FC-AAEA-4AB6-9DB5-2503F58F0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9F774-3FA6-43B8-9241-99959C8FD463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B1616B-3F08-4869-A522-773C38940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30CE6-9124-4B3A-A912-AE16B5C340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9523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1BB59B6-79B9-97F5-AC3B-DF65899D39D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C78885-57B2-4930-BD7D-CBF916ED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291366"/>
            <a:ext cx="9214884" cy="3159974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E495E4-2F8B-4CC7-88AC-A312067E60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5018567"/>
            <a:ext cx="7907079" cy="1073889"/>
          </a:xfr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85CC9-BAD3-4807-90BB-97DA2D6A6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04452-5DCC-4FE2-A5C9-8A5EF6714D65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8CEF-165F-4D7E-9666-5CD0156B49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0EBC3D-3277-4D34-9F67-71040C21E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F05EAE5-4812-F718-6D75-9627884180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6281" y="4715234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65303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B477A4-4D01-45B6-9563-0BF13BA72F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E17E00-96AC-45F0-82B2-9F601E9B93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BA30CD-95C0-427B-A571-A7D8A5327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18928" y="2633472"/>
            <a:ext cx="5212080" cy="35661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67CAC-53E4-44AF-BEAC-8FFB96F05A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79ABC2-0180-4F3A-A895-A85BC724D472}" type="datetime1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3D9F3A-E7F0-45E7-AFA8-0D4A669EC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5F008B-58BB-45FF-923F-5909DAB49D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490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7B549-9E51-42E0-992A-73E775957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599"/>
            <a:ext cx="10890929" cy="93975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5FDC-7C4B-45FB-8462-E2CE79919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8B686-2E92-45B9-A3D7-9DCAA0C50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79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ADB526-4A44-47B6-8D14-93202E590A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18928" y="2311352"/>
            <a:ext cx="5212080" cy="695373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74177CA-5C13-4311-BFD3-B98FBD94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18928" y="3006725"/>
            <a:ext cx="5212080" cy="319125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EA255A-4CB5-40CA-B756-1AA5E27C20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EA9BA-4E8F-439E-BEA4-91FBA01E3F5F}" type="datetime1">
              <a:rPr lang="en-US" smtClean="0"/>
              <a:t>9/15/2025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F3072C4-10F1-49B8-B0BF-69204EDDCF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5ACC97-44C1-4887-909B-E6732D3C1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457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7D313-943A-47E0-8A7A-DFFBCC297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AC25A7-81C8-4AA1-AD9F-C78A451FD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5BF18-0007-481C-AA29-413124BC3EE7}" type="datetime1">
              <a:rPr lang="en-US" smtClean="0"/>
              <a:t>9/15/2025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F54740-6022-46B2-9C55-B60E9651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9497C9-6B5E-46D6-8FE9-0A5E0CF7F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4730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4">
            <a:extLst>
              <a:ext uri="{FF2B5EF4-FFF2-40B4-BE49-F238E27FC236}">
                <a16:creationId xmlns:a16="http://schemas.microsoft.com/office/drawing/2014/main" id="{149F9F0F-FB8C-5565-247C-BDCC156B5CA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740D3C-270A-401A-810C-2F86BBBB87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BE9870-3748-43AD-B547-02A075CB4A1D}" type="datetime1">
              <a:rPr lang="en-US" smtClean="0"/>
              <a:t>9/15/2025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CBE9F8-1765-4F36-A4DE-1DB136025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90CF9E-A6C6-4873-ADBE-7A2939319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21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CDF8-00AD-4441-A6D5-9D7A659EB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C330AF-CB7E-420A-AE8A-E02E903258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6519" y="1031001"/>
            <a:ext cx="6594490" cy="51663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3257AD-2422-4CDA-9C55-700F4B5BF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8"/>
            <a:ext cx="3859397" cy="32268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B7454-C1CC-46F2-A6FB-1FE786C48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E7897-33C5-4F1A-9307-D068E37F3DC7}" type="datetime1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077DBE-6CC7-421B-AB5E-341E20BD9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6EAB8F-7526-4CDB-B782-FAD8B3E70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6941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31647F-5A61-44C9-81DC-331C9AE5D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371600"/>
            <a:ext cx="3859397" cy="1451723"/>
          </a:xfrm>
        </p:spPr>
        <p:txBody>
          <a:bodyPr anchor="t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1627A0F-F1B8-49BE-A0FF-7FE16E3BDC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37760" y="1033271"/>
            <a:ext cx="6592824" cy="516636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6D1BD6-1519-4431-9FAF-7D4F41299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972167"/>
            <a:ext cx="3859397" cy="32268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A587A0-353B-42C2-BA96-B1ADEDF642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E171BA-CC09-47C8-A6DF-F5C5CB59CEEC}" type="datetime1">
              <a:rPr lang="en-US" smtClean="0"/>
              <a:t>9/15/2025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D5A88E-3957-4B76-B1BE-4164029217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F7C5FD-E56A-4C66-8F23-087F95A2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20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4E786-7636-4278-8595-D365D28A7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1371601"/>
            <a:ext cx="10890929" cy="109728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40849-7059-4C70-992B-5304D2EE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80" y="2633472"/>
            <a:ext cx="10890928" cy="3566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FEBF6-CEA6-4332-87B3-697807571C8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008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DA38F49-B3E2-4BF0-BEC7-C30D34ABBB8D}" type="datetime1">
              <a:rPr lang="en-US" smtClean="0"/>
              <a:t>9/15/2025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6BAF94-621C-43E1-BA0C-410A689903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767622" y="6356350"/>
            <a:ext cx="4040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7D19E5-9E16-48C9-AAE2-0C70679A8D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7995" y="6356350"/>
            <a:ext cx="7230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cap="all" spc="300" baseline="0">
                <a:solidFill>
                  <a:schemeClr val="tx1"/>
                </a:solidFill>
              </a:defRPr>
            </a:lvl1pPr>
          </a:lstStyle>
          <a:p>
            <a:fld id="{70C12960-6E85-460F-B6E3-5B82CB31AF3D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8E06E4-607B-144B-382B-AD3D06B1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713232" y="1031001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6482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1" r:id="rId6"/>
    <p:sldLayoutId id="2147483687" r:id="rId7"/>
    <p:sldLayoutId id="2147483688" r:id="rId8"/>
    <p:sldLayoutId id="2147483689" r:id="rId9"/>
    <p:sldLayoutId id="2147483690" r:id="rId10"/>
    <p:sldLayoutId id="2147483692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87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93776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51560" indent="-28575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228600" algn="l" defTabSz="914400" rtl="0" eaLnBrk="1" latinLnBrk="0" hangingPunct="1">
        <a:lnSpc>
          <a:spcPct val="120000"/>
        </a:lnSpc>
        <a:spcBef>
          <a:spcPts val="500"/>
        </a:spcBef>
        <a:buSzPct val="87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jpeg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9F9BF86-FE94-4517-B97D-026C7515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5810" y="410285"/>
            <a:ext cx="4308672" cy="1989820"/>
          </a:xfrm>
        </p:spPr>
        <p:txBody>
          <a:bodyPr anchor="b">
            <a:normAutofit/>
          </a:bodyPr>
          <a:lstStyle/>
          <a:p>
            <a:r>
              <a:rPr lang="en-GB" sz="5800">
                <a:latin typeface="Comic Sans MS"/>
              </a:rPr>
              <a:t>Kestrel Class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35756" y="5046281"/>
            <a:ext cx="4308672" cy="117240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dirty="0">
                <a:latin typeface="Comic Sans MS"/>
              </a:rPr>
              <a:t>2025-'26</a:t>
            </a:r>
            <a:endParaRPr lang="en-US" dirty="0">
              <a:latin typeface="Comic Sans MS"/>
            </a:endParaRPr>
          </a:p>
        </p:txBody>
      </p:sp>
      <p:pic>
        <p:nvPicPr>
          <p:cNvPr id="4" name="Picture 3" descr="Common Kestrel Falco Tinnunculus Species Factsheet | BirdLife DataZone">
            <a:extLst>
              <a:ext uri="{FF2B5EF4-FFF2-40B4-BE49-F238E27FC236}">
                <a16:creationId xmlns:a16="http://schemas.microsoft.com/office/drawing/2014/main" id="{9114BFE5-BE53-1EC9-5B70-13776B1BFE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" b="1056"/>
          <a:stretch>
            <a:fillRect/>
          </a:stretch>
        </p:blipFill>
        <p:spPr>
          <a:xfrm>
            <a:off x="20" y="10"/>
            <a:ext cx="6931132" cy="6857990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A391F1-4B2C-521B-F6A5-52C74B303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675848" y="4711579"/>
            <a:ext cx="978862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20E2B6B-A114-0133-FE6F-5D6A741E84E2}"/>
              </a:ext>
            </a:extLst>
          </p:cNvPr>
          <p:cNvSpPr txBox="1"/>
          <p:nvPr/>
        </p:nvSpPr>
        <p:spPr>
          <a:xfrm>
            <a:off x="7179971" y="2629436"/>
            <a:ext cx="3709115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 dirty="0"/>
              <a:t>Teachers</a:t>
            </a:r>
          </a:p>
          <a:p>
            <a:r>
              <a:rPr lang="en-GB" dirty="0"/>
              <a:t>Miss Willett (Monday to Thursday)</a:t>
            </a:r>
          </a:p>
          <a:p>
            <a:r>
              <a:rPr lang="en-GB" dirty="0"/>
              <a:t>Mrs Gammon (Friday)</a:t>
            </a:r>
          </a:p>
          <a:p>
            <a:endParaRPr lang="en-GB" dirty="0"/>
          </a:p>
          <a:p>
            <a:r>
              <a:rPr lang="en-GB" b="1" dirty="0"/>
              <a:t>Teaching Assistant</a:t>
            </a:r>
          </a:p>
          <a:p>
            <a:r>
              <a:rPr lang="en-GB" dirty="0"/>
              <a:t>Mrs Hubbard (all week)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81DDC3-8E32-9E3E-71F6-E690C0CB8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ABFE41-EE2B-ABF9-C9F3-1F9B34F63A61}"/>
              </a:ext>
            </a:extLst>
          </p:cNvPr>
          <p:cNvSpPr txBox="1"/>
          <p:nvPr/>
        </p:nvSpPr>
        <p:spPr>
          <a:xfrm>
            <a:off x="4355400" y="386366"/>
            <a:ext cx="452449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Bury Rangers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3A611BF-A89C-4608-6411-74F357827D4A}"/>
              </a:ext>
            </a:extLst>
          </p:cNvPr>
          <p:cNvSpPr txBox="1"/>
          <p:nvPr/>
        </p:nvSpPr>
        <p:spPr>
          <a:xfrm>
            <a:off x="327685" y="1425456"/>
            <a:ext cx="2525485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Science</a:t>
            </a:r>
          </a:p>
          <a:p>
            <a:r>
              <a:rPr lang="en-GB" sz="3200"/>
              <a:t>Plants</a:t>
            </a:r>
            <a:endParaRPr lang="en-GB" sz="3200" dirty="0"/>
          </a:p>
          <a:p>
            <a:r>
              <a:rPr lang="en-GB" sz="3200" dirty="0"/>
              <a:t>Materials</a:t>
            </a:r>
          </a:p>
          <a:p>
            <a:r>
              <a:rPr lang="en-GB" sz="3200" dirty="0"/>
              <a:t>Animals 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8F2003-00D6-D2D9-734B-A6130256FF8F}"/>
              </a:ext>
            </a:extLst>
          </p:cNvPr>
          <p:cNvSpPr txBox="1"/>
          <p:nvPr/>
        </p:nvSpPr>
        <p:spPr>
          <a:xfrm>
            <a:off x="2633477" y="1425456"/>
            <a:ext cx="3703121" cy="35394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Design Technology</a:t>
            </a:r>
          </a:p>
          <a:p>
            <a:r>
              <a:rPr lang="en-GB" sz="3200" dirty="0"/>
              <a:t>Building dens</a:t>
            </a:r>
            <a:endParaRPr lang="en-GB" dirty="0"/>
          </a:p>
          <a:p>
            <a:r>
              <a:rPr lang="en-GB" sz="3200"/>
              <a:t>Cooking on the fire</a:t>
            </a:r>
          </a:p>
          <a:p>
            <a:r>
              <a:rPr lang="en-GB" sz="3200" dirty="0"/>
              <a:t>Making bird feeders</a:t>
            </a:r>
          </a:p>
          <a:p>
            <a:r>
              <a:rPr lang="en-GB" sz="3200" dirty="0"/>
              <a:t>Whittling journey sticks</a:t>
            </a:r>
          </a:p>
          <a:p>
            <a:endParaRPr lang="en-GB" sz="3200" dirty="0"/>
          </a:p>
        </p:txBody>
      </p:sp>
      <p:pic>
        <p:nvPicPr>
          <p:cNvPr id="7" name="Picture 6" descr="A group of children sitting around a group of people&#10;&#10;AI-generated content may be incorrect.">
            <a:extLst>
              <a:ext uri="{FF2B5EF4-FFF2-40B4-BE49-F238E27FC236}">
                <a16:creationId xmlns:a16="http://schemas.microsoft.com/office/drawing/2014/main" id="{1D4EB700-F856-E5F1-6BB0-9543FC0199A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0195" t="21037" r="19870" b="7917"/>
          <a:stretch>
            <a:fillRect/>
          </a:stretch>
        </p:blipFill>
        <p:spPr>
          <a:xfrm>
            <a:off x="6340415" y="1711861"/>
            <a:ext cx="5291896" cy="354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9769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D83CBD-56B9-AF43-AE18-76516CF323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BF3C71A-2006-CE14-9BAC-9EA58A2FD530}"/>
              </a:ext>
            </a:extLst>
          </p:cNvPr>
          <p:cNvSpPr txBox="1"/>
          <p:nvPr/>
        </p:nvSpPr>
        <p:spPr>
          <a:xfrm>
            <a:off x="2401759" y="281990"/>
            <a:ext cx="768751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Geography and History in Year 1&amp;2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3A789CB-EEB9-84F2-FAF3-4E5B784BFE41}"/>
              </a:ext>
            </a:extLst>
          </p:cNvPr>
          <p:cNvSpPr txBox="1"/>
          <p:nvPr/>
        </p:nvSpPr>
        <p:spPr>
          <a:xfrm>
            <a:off x="811661" y="1187950"/>
            <a:ext cx="10146043" cy="452431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u="sng" dirty="0"/>
              <a:t>Autumn Term</a:t>
            </a:r>
          </a:p>
          <a:p>
            <a:r>
              <a:rPr lang="en-GB" sz="3200" b="1" dirty="0"/>
              <a:t>Geography &amp; History: </a:t>
            </a:r>
            <a:r>
              <a:rPr lang="en-GB" sz="3200" dirty="0"/>
              <a:t>Brilliant Bury </a:t>
            </a:r>
            <a:endParaRPr lang="en-GB"/>
          </a:p>
          <a:p>
            <a:endParaRPr lang="en-GB" sz="3200" b="1" dirty="0"/>
          </a:p>
          <a:p>
            <a:r>
              <a:rPr lang="en-GB" sz="3200" b="1" u="sng" dirty="0"/>
              <a:t>Spring Term</a:t>
            </a:r>
          </a:p>
          <a:p>
            <a:r>
              <a:rPr lang="en-GB" sz="3200" b="1" dirty="0"/>
              <a:t>History: </a:t>
            </a:r>
            <a:r>
              <a:rPr lang="en-GB" sz="3200" dirty="0"/>
              <a:t>Florence Nightingale and Mary Seacole</a:t>
            </a:r>
          </a:p>
          <a:p>
            <a:r>
              <a:rPr lang="en-GB" sz="3200" b="1" dirty="0"/>
              <a:t>Geography: </a:t>
            </a:r>
            <a:r>
              <a:rPr lang="en-GB" sz="3200" dirty="0"/>
              <a:t>Would you rather live in Rome or Bury?</a:t>
            </a:r>
          </a:p>
          <a:p>
            <a:endParaRPr lang="en-GB" sz="3200" b="1" dirty="0"/>
          </a:p>
          <a:p>
            <a:r>
              <a:rPr lang="en-GB" sz="3200" b="1" u="sng" dirty="0"/>
              <a:t>Summer Term</a:t>
            </a:r>
          </a:p>
          <a:p>
            <a:r>
              <a:rPr lang="en-GB" sz="3200" b="1" dirty="0"/>
              <a:t>History: </a:t>
            </a:r>
            <a:r>
              <a:rPr lang="en-GB" sz="3200" dirty="0"/>
              <a:t>History of transport (trip to Amberley museum)</a:t>
            </a:r>
          </a:p>
        </p:txBody>
      </p:sp>
      <p:pic>
        <p:nvPicPr>
          <p:cNvPr id="3" name="Picture 2" descr="Penny Farthing Facts for Kids | Twinkl ...">
            <a:extLst>
              <a:ext uri="{FF2B5EF4-FFF2-40B4-BE49-F238E27FC236}">
                <a16:creationId xmlns:a16="http://schemas.microsoft.com/office/drawing/2014/main" id="{EC47E19E-1590-F724-A073-A7D2FFF75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1598" y="1030728"/>
            <a:ext cx="3461349" cy="194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5051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13342-6D5B-701B-14DC-3BCF84FEA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D4E7BDE-2173-415B-28ED-361443212BEF}"/>
              </a:ext>
            </a:extLst>
          </p:cNvPr>
          <p:cNvSpPr txBox="1"/>
          <p:nvPr/>
        </p:nvSpPr>
        <p:spPr>
          <a:xfrm>
            <a:off x="3903726" y="396262"/>
            <a:ext cx="452449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Uniform and Equipment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D91108-3DC5-DFDB-CD8F-0389C31D56D3}"/>
              </a:ext>
            </a:extLst>
          </p:cNvPr>
          <p:cNvSpPr txBox="1"/>
          <p:nvPr/>
        </p:nvSpPr>
        <p:spPr>
          <a:xfrm>
            <a:off x="494798" y="966127"/>
            <a:ext cx="11339363" cy="575542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>
                <a:solidFill>
                  <a:srgbClr val="339966"/>
                </a:solidFill>
                <a:latin typeface="Arial"/>
                <a:cs typeface="Arial"/>
              </a:rPr>
              <a:t>Uniform:</a:t>
            </a:r>
            <a:endParaRPr lang="en-US" sz="2400" dirty="0"/>
          </a:p>
          <a:p>
            <a:r>
              <a:rPr lang="en-GB" sz="2400" dirty="0">
                <a:solidFill>
                  <a:srgbClr val="339966"/>
                </a:solidFill>
                <a:latin typeface="Arial"/>
                <a:cs typeface="Arial"/>
              </a:rPr>
              <a:t>Bottle green cardigan or sweatshirt embroidered with school logo.</a:t>
            </a:r>
            <a:endParaRPr lang="en-GB" sz="2400" dirty="0"/>
          </a:p>
          <a:p>
            <a:r>
              <a:rPr lang="en-GB" sz="2400" dirty="0">
                <a:solidFill>
                  <a:srgbClr val="339966"/>
                </a:solidFill>
                <a:latin typeface="Arial"/>
                <a:cs typeface="Arial"/>
              </a:rPr>
              <a:t>Grey skirts, gingham green dress, grey trousers or shorts.</a:t>
            </a:r>
            <a:endParaRPr lang="en-GB" sz="2400"/>
          </a:p>
          <a:p>
            <a:r>
              <a:rPr lang="en-GB" sz="2400" dirty="0">
                <a:solidFill>
                  <a:srgbClr val="339966"/>
                </a:solidFill>
                <a:latin typeface="Arial"/>
                <a:cs typeface="Arial"/>
              </a:rPr>
              <a:t>White button necked polo shirt, grey or white socks or bottle green/grey tights.</a:t>
            </a:r>
            <a:endParaRPr lang="en-GB" sz="2400"/>
          </a:p>
          <a:p>
            <a:r>
              <a:rPr lang="en-GB" sz="2400" dirty="0">
                <a:solidFill>
                  <a:srgbClr val="339966"/>
                </a:solidFill>
                <a:latin typeface="Arial"/>
                <a:cs typeface="Arial"/>
              </a:rPr>
              <a:t>Suitable dark shoes. Sling back shoes, open toes and heels are not allowed.</a:t>
            </a:r>
            <a:endParaRPr lang="en-GB" sz="2400"/>
          </a:p>
          <a:p>
            <a:endParaRPr lang="en-GB" sz="4000" dirty="0"/>
          </a:p>
          <a:p>
            <a:r>
              <a:rPr lang="en-GB" sz="2400" b="1" dirty="0">
                <a:solidFill>
                  <a:srgbClr val="339966"/>
                </a:solidFill>
                <a:latin typeface="Arial"/>
                <a:cs typeface="Arial"/>
              </a:rPr>
              <a:t>PE Kit (Monday and Wednesday)</a:t>
            </a:r>
            <a:endParaRPr lang="en-GB" sz="2400" dirty="0"/>
          </a:p>
          <a:p>
            <a:r>
              <a:rPr lang="en-GB" sz="2400" dirty="0">
                <a:solidFill>
                  <a:srgbClr val="339966"/>
                </a:solidFill>
                <a:latin typeface="Arial"/>
                <a:cs typeface="Arial"/>
              </a:rPr>
              <a:t>Green T-shirt, black shorts (track suits may be worn in the winter for outside lessons), plimsolls or trainers.</a:t>
            </a:r>
            <a:endParaRPr lang="en-GB" sz="2400" dirty="0"/>
          </a:p>
          <a:p>
            <a:endParaRPr lang="en-GB" sz="4000" dirty="0">
              <a:solidFill>
                <a:srgbClr val="000000"/>
              </a:solidFill>
              <a:latin typeface="Grandview Display"/>
              <a:cs typeface="Arial"/>
            </a:endParaRPr>
          </a:p>
          <a:p>
            <a:r>
              <a:rPr lang="en-GB" sz="2400" b="1" dirty="0">
                <a:solidFill>
                  <a:srgbClr val="339966"/>
                </a:solidFill>
                <a:latin typeface="Arial"/>
                <a:cs typeface="Arial"/>
              </a:rPr>
              <a:t>Bury Rangers (Tuesday)</a:t>
            </a:r>
            <a:endParaRPr lang="en-GB" sz="2400" dirty="0"/>
          </a:p>
          <a:p>
            <a:r>
              <a:rPr lang="en-GB" sz="2400" dirty="0">
                <a:solidFill>
                  <a:srgbClr val="339966"/>
                </a:solidFill>
                <a:latin typeface="Arial"/>
                <a:cs typeface="Arial"/>
              </a:rPr>
              <a:t>Wellington boots, outside clothing appropriate to the weather conditions, Bury Rangers hoodies can also be bought as an additional option and worn for Bury Rangers or PE.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1163420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B0039A93-3372-00C9-FDE2-4762E413AFD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349" t="17647" r="31877" b="17647"/>
          <a:stretch>
            <a:fillRect/>
          </a:stretch>
        </p:blipFill>
        <p:spPr>
          <a:xfrm>
            <a:off x="3925019" y="1712579"/>
            <a:ext cx="4361495" cy="44353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58D7A10-7F7B-09DC-435B-8402D1A34C5D}"/>
              </a:ext>
            </a:extLst>
          </p:cNvPr>
          <p:cNvSpPr txBox="1"/>
          <p:nvPr/>
        </p:nvSpPr>
        <p:spPr>
          <a:xfrm>
            <a:off x="446048" y="538975"/>
            <a:ext cx="1152776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dirty="0"/>
              <a:t>Please name all their belongings, they all look the same!</a:t>
            </a:r>
          </a:p>
        </p:txBody>
      </p:sp>
    </p:spTree>
    <p:extLst>
      <p:ext uri="{BB962C8B-B14F-4D97-AF65-F5344CB8AC3E}">
        <p14:creationId xmlns:p14="http://schemas.microsoft.com/office/powerpoint/2010/main" val="41145876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385B6D-EE30-2C72-D12E-17A7A2627D55}"/>
              </a:ext>
            </a:extLst>
          </p:cNvPr>
          <p:cNvSpPr txBox="1"/>
          <p:nvPr/>
        </p:nvSpPr>
        <p:spPr>
          <a:xfrm>
            <a:off x="4256438" y="267613"/>
            <a:ext cx="452449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Home Learning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FFE5BD7-995A-9B02-FBBB-02EFE7916D2E}"/>
              </a:ext>
            </a:extLst>
          </p:cNvPr>
          <p:cNvSpPr txBox="1"/>
          <p:nvPr/>
        </p:nvSpPr>
        <p:spPr>
          <a:xfrm>
            <a:off x="2276882" y="840199"/>
            <a:ext cx="708516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Reading for just 10 minutes every day makes a HUGE difference.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3FD5C8-15A2-0027-6624-734863BED649}"/>
              </a:ext>
            </a:extLst>
          </p:cNvPr>
          <p:cNvSpPr txBox="1"/>
          <p:nvPr/>
        </p:nvSpPr>
        <p:spPr>
          <a:xfrm>
            <a:off x="1307287" y="2768868"/>
            <a:ext cx="13198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/>
              <a:t>empathy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B30F1F-3DC2-14DC-F914-0A8A5F189580}"/>
              </a:ext>
            </a:extLst>
          </p:cNvPr>
          <p:cNvSpPr txBox="1"/>
          <p:nvPr/>
        </p:nvSpPr>
        <p:spPr>
          <a:xfrm>
            <a:off x="8898531" y="3430226"/>
            <a:ext cx="131984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/>
              <a:t>confidence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9D6BDF-5655-13F4-5688-AE6720858A5B}"/>
              </a:ext>
            </a:extLst>
          </p:cNvPr>
          <p:cNvSpPr txBox="1"/>
          <p:nvPr/>
        </p:nvSpPr>
        <p:spPr>
          <a:xfrm>
            <a:off x="5246683" y="4796075"/>
            <a:ext cx="16936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dirty="0"/>
              <a:t>imagination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2DB2DF-EEEF-B93A-BEE4-612428CF3F18}"/>
              </a:ext>
            </a:extLst>
          </p:cNvPr>
          <p:cNvSpPr txBox="1"/>
          <p:nvPr/>
        </p:nvSpPr>
        <p:spPr>
          <a:xfrm>
            <a:off x="1968645" y="5328038"/>
            <a:ext cx="24556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Expand horizons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520153-18ED-8D18-FECF-9DEFB49781FB}"/>
              </a:ext>
            </a:extLst>
          </p:cNvPr>
          <p:cNvSpPr txBox="1"/>
          <p:nvPr/>
        </p:nvSpPr>
        <p:spPr>
          <a:xfrm>
            <a:off x="8510342" y="4609170"/>
            <a:ext cx="170803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Support play</a:t>
            </a:r>
          </a:p>
        </p:txBody>
      </p:sp>
      <p:pic>
        <p:nvPicPr>
          <p:cNvPr id="10" name="Picture 9" descr="A person and a child reading a book&#10;&#10;AI-generated content may be incorrect.">
            <a:extLst>
              <a:ext uri="{FF2B5EF4-FFF2-40B4-BE49-F238E27FC236}">
                <a16:creationId xmlns:a16="http://schemas.microsoft.com/office/drawing/2014/main" id="{9CC87645-035E-A6AF-A8CE-B08EE34CA3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99" t="19834" r="25030" b="25420"/>
          <a:stretch>
            <a:fillRect/>
          </a:stretch>
        </p:blipFill>
        <p:spPr>
          <a:xfrm>
            <a:off x="3824377" y="1545926"/>
            <a:ext cx="4233695" cy="281813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B8820C7-4841-B645-A144-B2CC6054D24E}"/>
              </a:ext>
            </a:extLst>
          </p:cNvPr>
          <p:cNvSpPr txBox="1"/>
          <p:nvPr/>
        </p:nvSpPr>
        <p:spPr>
          <a:xfrm>
            <a:off x="1048493" y="4249736"/>
            <a:ext cx="245565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Wider vocabulary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DEC0976-4850-4A86-BCA6-088C09944A49}"/>
              </a:ext>
            </a:extLst>
          </p:cNvPr>
          <p:cNvSpPr txBox="1"/>
          <p:nvPr/>
        </p:nvSpPr>
        <p:spPr>
          <a:xfrm>
            <a:off x="4671588" y="5687472"/>
            <a:ext cx="38358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Better able to express themselves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C85A086-94B4-8B31-4475-2919D8D05AE1}"/>
              </a:ext>
            </a:extLst>
          </p:cNvPr>
          <p:cNvSpPr txBox="1"/>
          <p:nvPr/>
        </p:nvSpPr>
        <p:spPr>
          <a:xfrm>
            <a:off x="8452832" y="2064377"/>
            <a:ext cx="35339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Learn more in all subjects</a:t>
            </a:r>
          </a:p>
        </p:txBody>
      </p:sp>
    </p:spTree>
    <p:extLst>
      <p:ext uri="{BB962C8B-B14F-4D97-AF65-F5344CB8AC3E}">
        <p14:creationId xmlns:p14="http://schemas.microsoft.com/office/powerpoint/2010/main" val="3263215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D293F1-DC65-B138-D278-27C0D8D9C6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729539-5482-EF12-8800-9E31EE2B8B17}"/>
              </a:ext>
            </a:extLst>
          </p:cNvPr>
          <p:cNvSpPr txBox="1"/>
          <p:nvPr/>
        </p:nvSpPr>
        <p:spPr>
          <a:xfrm>
            <a:off x="4263160" y="209356"/>
            <a:ext cx="3144271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u="sng" dirty="0"/>
              <a:t>Getting involved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2CA886-B0AC-8B25-7E44-3B7B04E6CAC0}"/>
              </a:ext>
            </a:extLst>
          </p:cNvPr>
          <p:cNvSpPr txBox="1"/>
          <p:nvPr/>
        </p:nvSpPr>
        <p:spPr>
          <a:xfrm>
            <a:off x="710457" y="779222"/>
            <a:ext cx="11138081" cy="60735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Helpers on trips </a:t>
            </a:r>
            <a:r>
              <a:rPr lang="en-GB" sz="3200" dirty="0"/>
              <a:t>– we often need some parent support for trips and will email details of these out when needed</a:t>
            </a:r>
            <a:endParaRPr lang="en-US" dirty="0"/>
          </a:p>
          <a:p>
            <a:endParaRPr lang="en-GB" sz="3200" b="1" dirty="0"/>
          </a:p>
          <a:p>
            <a:r>
              <a:rPr lang="en-GB" sz="3200" b="1" dirty="0"/>
              <a:t>Everybody read </a:t>
            </a:r>
            <a:r>
              <a:rPr lang="en-GB" sz="3200" dirty="0"/>
              <a:t>– parents are invited to come and share books with us once a week (details TBC)</a:t>
            </a:r>
          </a:p>
          <a:p>
            <a:endParaRPr lang="en-GB" sz="3200" b="1" dirty="0"/>
          </a:p>
          <a:p>
            <a:r>
              <a:rPr lang="en-GB" sz="3200" b="1" dirty="0"/>
              <a:t>Reading volunteer </a:t>
            </a:r>
            <a:r>
              <a:rPr lang="en-GB" sz="3200" dirty="0"/>
              <a:t>– if you would like to listen to readers regularly, email the office.</a:t>
            </a:r>
          </a:p>
          <a:p>
            <a:endParaRPr lang="en-GB" sz="3200" dirty="0"/>
          </a:p>
          <a:p>
            <a:r>
              <a:rPr lang="en-GB" sz="3200" b="1" dirty="0"/>
              <a:t>Special hobbies or jobs –</a:t>
            </a:r>
            <a:r>
              <a:rPr lang="en-GB" sz="3200" dirty="0"/>
              <a:t> If you have any interesting hobbies or jobs that would be great for the children to learn about, please let us know!</a:t>
            </a:r>
          </a:p>
        </p:txBody>
      </p:sp>
    </p:spTree>
    <p:extLst>
      <p:ext uri="{BB962C8B-B14F-4D97-AF65-F5344CB8AC3E}">
        <p14:creationId xmlns:p14="http://schemas.microsoft.com/office/powerpoint/2010/main" val="14026530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2E81A8D-71A1-DAC7-5056-341C8F1DA8F6}"/>
              </a:ext>
            </a:extLst>
          </p:cNvPr>
          <p:cNvSpPr txBox="1"/>
          <p:nvPr/>
        </p:nvSpPr>
        <p:spPr>
          <a:xfrm>
            <a:off x="911741" y="937372"/>
            <a:ext cx="10807402" cy="54476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3200" b="1" u="sng" dirty="0"/>
              <a:t>How do I know how and what my child is doing?</a:t>
            </a:r>
          </a:p>
          <a:p>
            <a:endParaRPr lang="en-GB" sz="3200" dirty="0"/>
          </a:p>
          <a:p>
            <a:r>
              <a:rPr lang="en-GB" sz="3200" dirty="0"/>
              <a:t>2 parent consultations (October and Spring term)</a:t>
            </a:r>
            <a:endParaRPr lang="en-GB" dirty="0"/>
          </a:p>
          <a:p>
            <a:endParaRPr lang="en-GB" sz="3200" dirty="0"/>
          </a:p>
          <a:p>
            <a:r>
              <a:rPr lang="en-GB" sz="3200" dirty="0"/>
              <a:t>End of year written report</a:t>
            </a:r>
            <a:endParaRPr lang="en-GB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endParaRPr lang="en-GB" sz="3200" dirty="0"/>
          </a:p>
          <a:p>
            <a:r>
              <a:rPr lang="en-GB" sz="3200" dirty="0"/>
              <a:t>Webpage</a:t>
            </a:r>
          </a:p>
          <a:p>
            <a:r>
              <a:rPr lang="en-GB" sz="2800" dirty="0">
                <a:ea typeface="+mn-lt"/>
                <a:cs typeface="+mn-lt"/>
              </a:rPr>
              <a:t>https://www.bury.w-sussex.sch.uk/website/kestrel_class/53915</a:t>
            </a:r>
            <a:endParaRPr lang="en-GB" sz="2800" dirty="0"/>
          </a:p>
        </p:txBody>
      </p:sp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507E1315-AC95-7A73-FD21-6422408A07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999" y="2782088"/>
            <a:ext cx="5194079" cy="29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8339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children posing for a photo&#10;&#10;AI-generated content may be incorrect.">
            <a:extLst>
              <a:ext uri="{FF2B5EF4-FFF2-40B4-BE49-F238E27FC236}">
                <a16:creationId xmlns:a16="http://schemas.microsoft.com/office/drawing/2014/main" id="{959C8579-D38F-294D-57B9-FB3FC404EB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41" y="202994"/>
            <a:ext cx="9852808" cy="6461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9023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holding a leaf&#10;&#10;AI-generated content may be incorrect.">
            <a:extLst>
              <a:ext uri="{FF2B5EF4-FFF2-40B4-BE49-F238E27FC236}">
                <a16:creationId xmlns:a16="http://schemas.microsoft.com/office/drawing/2014/main" id="{B48B0CBD-F8A5-7099-7042-FCEF37A150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300000">
            <a:off x="9268292" y="737526"/>
            <a:ext cx="2712274" cy="2060492"/>
          </a:xfrm>
          <a:prstGeom prst="rect">
            <a:avLst/>
          </a:prstGeom>
        </p:spPr>
      </p:pic>
      <p:pic>
        <p:nvPicPr>
          <p:cNvPr id="3" name="Picture 2" descr="A group of kids standing in a grassy area&#10;&#10;AI-generated content may be incorrect.">
            <a:extLst>
              <a:ext uri="{FF2B5EF4-FFF2-40B4-BE49-F238E27FC236}">
                <a16:creationId xmlns:a16="http://schemas.microsoft.com/office/drawing/2014/main" id="{8A7CBAA6-1823-8E36-7597-9A760474C4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560000">
            <a:off x="308661" y="922575"/>
            <a:ext cx="3135951" cy="2299112"/>
          </a:xfrm>
          <a:prstGeom prst="rect">
            <a:avLst/>
          </a:prstGeom>
        </p:spPr>
      </p:pic>
      <p:pic>
        <p:nvPicPr>
          <p:cNvPr id="4" name="Picture 3" descr="A child posing for a picture&#10;&#10;AI-generated content may be incorrect.">
            <a:extLst>
              <a:ext uri="{FF2B5EF4-FFF2-40B4-BE49-F238E27FC236}">
                <a16:creationId xmlns:a16="http://schemas.microsoft.com/office/drawing/2014/main" id="{BA44FFDB-4120-A74F-E96E-C8DFB73674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891279" y="3835112"/>
            <a:ext cx="3058638" cy="2077439"/>
          </a:xfrm>
          <a:prstGeom prst="rect">
            <a:avLst/>
          </a:prstGeom>
        </p:spPr>
      </p:pic>
      <p:pic>
        <p:nvPicPr>
          <p:cNvPr id="5" name="Picture 4" descr="A group of kids playing with a toy&#10;&#10;AI-generated content may be incorrect.">
            <a:extLst>
              <a:ext uri="{FF2B5EF4-FFF2-40B4-BE49-F238E27FC236}">
                <a16:creationId xmlns:a16="http://schemas.microsoft.com/office/drawing/2014/main" id="{CBF48A9E-210F-D98C-990A-66BF5F1B9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60000">
            <a:off x="6708554" y="3468070"/>
            <a:ext cx="2801710" cy="2217716"/>
          </a:xfrm>
          <a:prstGeom prst="rect">
            <a:avLst/>
          </a:prstGeom>
        </p:spPr>
      </p:pic>
      <p:pic>
        <p:nvPicPr>
          <p:cNvPr id="6" name="Picture 5" descr="A child in a white shirt&#10;&#10;AI-generated content may be incorrect.">
            <a:extLst>
              <a:ext uri="{FF2B5EF4-FFF2-40B4-BE49-F238E27FC236}">
                <a16:creationId xmlns:a16="http://schemas.microsoft.com/office/drawing/2014/main" id="{0BA3F60C-286B-A0D9-E46C-7289E23380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940000">
            <a:off x="2888662" y="705558"/>
            <a:ext cx="2859231" cy="2120611"/>
          </a:xfrm>
          <a:prstGeom prst="rect">
            <a:avLst/>
          </a:prstGeom>
        </p:spPr>
      </p:pic>
      <p:pic>
        <p:nvPicPr>
          <p:cNvPr id="7" name="Picture 6" descr="A child standing on grass&#10;&#10;AI-generated content may be incorrect.">
            <a:extLst>
              <a:ext uri="{FF2B5EF4-FFF2-40B4-BE49-F238E27FC236}">
                <a16:creationId xmlns:a16="http://schemas.microsoft.com/office/drawing/2014/main" id="{2762D23B-1831-3E9D-A4E5-6E864BDEC1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280000">
            <a:off x="5041971" y="577050"/>
            <a:ext cx="2918608" cy="2218458"/>
          </a:xfrm>
          <a:prstGeom prst="rect">
            <a:avLst/>
          </a:prstGeom>
        </p:spPr>
      </p:pic>
      <p:pic>
        <p:nvPicPr>
          <p:cNvPr id="8" name="Picture 7" descr="A child in a pink shirt&#10;&#10;AI-generated content may be incorrect.">
            <a:extLst>
              <a:ext uri="{FF2B5EF4-FFF2-40B4-BE49-F238E27FC236}">
                <a16:creationId xmlns:a16="http://schemas.microsoft.com/office/drawing/2014/main" id="{BFD69E71-6537-996E-3942-9B33CBCA69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60000">
            <a:off x="-33151" y="4059717"/>
            <a:ext cx="2770537" cy="1927883"/>
          </a:xfrm>
          <a:prstGeom prst="rect">
            <a:avLst/>
          </a:prstGeom>
        </p:spPr>
      </p:pic>
      <p:pic>
        <p:nvPicPr>
          <p:cNvPr id="9" name="Picture 8" descr="A child with blonde hair wearing a white hoodie&#10;&#10;AI-generated content may be incorrect.">
            <a:extLst>
              <a:ext uri="{FF2B5EF4-FFF2-40B4-BE49-F238E27FC236}">
                <a16:creationId xmlns:a16="http://schemas.microsoft.com/office/drawing/2014/main" id="{0D2BB1F6-0E91-C404-5188-1DFCD48D73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640000">
            <a:off x="2339140" y="3814580"/>
            <a:ext cx="2860345" cy="1880260"/>
          </a:xfrm>
          <a:prstGeom prst="rect">
            <a:avLst/>
          </a:prstGeom>
        </p:spPr>
      </p:pic>
      <p:pic>
        <p:nvPicPr>
          <p:cNvPr id="10" name="Picture 9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08AD6351-D001-A1A4-3DE1-2EAF3495D7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760000">
            <a:off x="4410392" y="3865557"/>
            <a:ext cx="3036619" cy="2026846"/>
          </a:xfrm>
          <a:prstGeom prst="rect">
            <a:avLst/>
          </a:prstGeom>
        </p:spPr>
      </p:pic>
      <p:pic>
        <p:nvPicPr>
          <p:cNvPr id="11" name="Picture 10" descr="A person with blonde hair&#10;&#10;AI-generated content may be incorrect.">
            <a:extLst>
              <a:ext uri="{FF2B5EF4-FFF2-40B4-BE49-F238E27FC236}">
                <a16:creationId xmlns:a16="http://schemas.microsoft.com/office/drawing/2014/main" id="{4B5AB290-6FCB-F922-DE10-1A0495B318F7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13306" t="296" r="1536" b="3925"/>
          <a:stretch>
            <a:fillRect/>
          </a:stretch>
        </p:blipFill>
        <p:spPr>
          <a:xfrm rot="5280000">
            <a:off x="7463223" y="753879"/>
            <a:ext cx="2163458" cy="168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6156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child in a green shirt&#10;&#10;AI-generated content may be incorrect.">
            <a:extLst>
              <a:ext uri="{FF2B5EF4-FFF2-40B4-BE49-F238E27FC236}">
                <a16:creationId xmlns:a16="http://schemas.microsoft.com/office/drawing/2014/main" id="{C90AAA50-AFBE-9B94-07AF-B7C141D2BA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740000">
            <a:off x="-35406" y="720708"/>
            <a:ext cx="2721428" cy="1868507"/>
          </a:xfrm>
          <a:prstGeom prst="rect">
            <a:avLst/>
          </a:prstGeom>
        </p:spPr>
      </p:pic>
      <p:pic>
        <p:nvPicPr>
          <p:cNvPr id="3" name="Picture 2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DE0ED42E-CB7F-4ECF-EDF9-F8ED5858F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220000">
            <a:off x="2051568" y="670702"/>
            <a:ext cx="2619127" cy="1835479"/>
          </a:xfrm>
          <a:prstGeom prst="rect">
            <a:avLst/>
          </a:prstGeom>
        </p:spPr>
      </p:pic>
      <p:pic>
        <p:nvPicPr>
          <p:cNvPr id="5" name="Picture 4" descr="A child smiling with her eyes closed&#10;&#10;AI-generated content may be incorrect.">
            <a:extLst>
              <a:ext uri="{FF2B5EF4-FFF2-40B4-BE49-F238E27FC236}">
                <a16:creationId xmlns:a16="http://schemas.microsoft.com/office/drawing/2014/main" id="{51574133-0946-0F5D-A836-EA1288289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640000">
            <a:off x="3823749" y="674130"/>
            <a:ext cx="2315689" cy="1821872"/>
          </a:xfrm>
          <a:prstGeom prst="rect">
            <a:avLst/>
          </a:prstGeom>
        </p:spPr>
      </p:pic>
      <p:pic>
        <p:nvPicPr>
          <p:cNvPr id="6" name="Picture 5" descr="A child in a white shirt&#10;&#10;AI-generated content may be incorrect.">
            <a:extLst>
              <a:ext uri="{FF2B5EF4-FFF2-40B4-BE49-F238E27FC236}">
                <a16:creationId xmlns:a16="http://schemas.microsoft.com/office/drawing/2014/main" id="{94E227BF-5D79-62B6-C3E1-BDFCE1C7E2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700000">
            <a:off x="7227696" y="620565"/>
            <a:ext cx="2882363" cy="2103045"/>
          </a:xfrm>
          <a:prstGeom prst="rect">
            <a:avLst/>
          </a:prstGeom>
        </p:spPr>
      </p:pic>
      <p:pic>
        <p:nvPicPr>
          <p:cNvPr id="7" name="Picture 6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C98E19CD-40AC-5FC4-5D0E-08C083594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040000">
            <a:off x="-120998" y="4000858"/>
            <a:ext cx="2711160" cy="1905865"/>
          </a:xfrm>
          <a:prstGeom prst="rect">
            <a:avLst/>
          </a:prstGeom>
        </p:spPr>
      </p:pic>
      <p:pic>
        <p:nvPicPr>
          <p:cNvPr id="8" name="Picture 7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F692B558-3E7C-013B-28FA-DBC528A295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100000">
            <a:off x="9264907" y="3620752"/>
            <a:ext cx="2947183" cy="2033031"/>
          </a:xfrm>
          <a:prstGeom prst="rect">
            <a:avLst/>
          </a:prstGeom>
        </p:spPr>
      </p:pic>
      <p:pic>
        <p:nvPicPr>
          <p:cNvPr id="9" name="Picture 8" descr="A child in a blue shirt&#10;&#10;AI-generated content may be incorrect.">
            <a:extLst>
              <a:ext uri="{FF2B5EF4-FFF2-40B4-BE49-F238E27FC236}">
                <a16:creationId xmlns:a16="http://schemas.microsoft.com/office/drawing/2014/main" id="{139E88E9-A016-8CDB-B722-118FAB475F3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160000">
            <a:off x="1277684" y="2815015"/>
            <a:ext cx="2733180" cy="1936296"/>
          </a:xfrm>
          <a:prstGeom prst="rect">
            <a:avLst/>
          </a:prstGeom>
        </p:spPr>
      </p:pic>
      <p:pic>
        <p:nvPicPr>
          <p:cNvPr id="10" name="Picture 9" descr="A child wearing glasses smiling&#10;&#10;AI-generated content may be incorrect.">
            <a:extLst>
              <a:ext uri="{FF2B5EF4-FFF2-40B4-BE49-F238E27FC236}">
                <a16:creationId xmlns:a16="http://schemas.microsoft.com/office/drawing/2014/main" id="{18F72558-ED42-8EA2-6E24-124278BB9F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940000">
            <a:off x="2567668" y="4602986"/>
            <a:ext cx="2266950" cy="1590675"/>
          </a:xfrm>
          <a:prstGeom prst="rect">
            <a:avLst/>
          </a:prstGeom>
        </p:spPr>
      </p:pic>
      <p:pic>
        <p:nvPicPr>
          <p:cNvPr id="11" name="Picture 10" descr="A child with blonde hair&#10;&#10;AI-generated content may be incorrect.">
            <a:extLst>
              <a:ext uri="{FF2B5EF4-FFF2-40B4-BE49-F238E27FC236}">
                <a16:creationId xmlns:a16="http://schemas.microsoft.com/office/drawing/2014/main" id="{97516333-AF9C-F071-BE05-5E23FEB2F9C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5160000">
            <a:off x="7420224" y="3997569"/>
            <a:ext cx="2949410" cy="2104158"/>
          </a:xfrm>
          <a:prstGeom prst="rect">
            <a:avLst/>
          </a:prstGeom>
        </p:spPr>
      </p:pic>
      <p:pic>
        <p:nvPicPr>
          <p:cNvPr id="12" name="Picture 11" descr="A child with eyes closed&#10;&#10;AI-generated content may be incorrect.">
            <a:extLst>
              <a:ext uri="{FF2B5EF4-FFF2-40B4-BE49-F238E27FC236}">
                <a16:creationId xmlns:a16="http://schemas.microsoft.com/office/drawing/2014/main" id="{AB634F58-2531-0E9F-C493-BBF9C44D9C1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4920000">
            <a:off x="5625029" y="4336215"/>
            <a:ext cx="2632734" cy="1762248"/>
          </a:xfrm>
          <a:prstGeom prst="rect">
            <a:avLst/>
          </a:prstGeom>
        </p:spPr>
      </p:pic>
      <p:pic>
        <p:nvPicPr>
          <p:cNvPr id="13" name="Picture 12" descr="A child in a green shirt&#10;&#10;AI-generated content may be incorrect.">
            <a:extLst>
              <a:ext uri="{FF2B5EF4-FFF2-40B4-BE49-F238E27FC236}">
                <a16:creationId xmlns:a16="http://schemas.microsoft.com/office/drawing/2014/main" id="{5000221D-EB45-D866-0EAE-BB317A4BEC0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4560000">
            <a:off x="5546766" y="1248579"/>
            <a:ext cx="2286000" cy="1609725"/>
          </a:xfrm>
          <a:prstGeom prst="rect">
            <a:avLst/>
          </a:prstGeom>
        </p:spPr>
      </p:pic>
      <p:pic>
        <p:nvPicPr>
          <p:cNvPr id="14" name="Picture 13" descr="A child smiling at the camera&#10;&#10;AI-generated content may be incorrect.">
            <a:extLst>
              <a:ext uri="{FF2B5EF4-FFF2-40B4-BE49-F238E27FC236}">
                <a16:creationId xmlns:a16="http://schemas.microsoft.com/office/drawing/2014/main" id="{033C9ED6-5BD8-F358-A58D-84492FD4A68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4680000">
            <a:off x="9627611" y="872156"/>
            <a:ext cx="2219325" cy="1590675"/>
          </a:xfrm>
          <a:prstGeom prst="rect">
            <a:avLst/>
          </a:prstGeom>
        </p:spPr>
      </p:pic>
      <p:pic>
        <p:nvPicPr>
          <p:cNvPr id="15" name="Picture 14" descr="A child smiling for the camera&#10;&#10;AI-generated content may be incorrect.">
            <a:extLst>
              <a:ext uri="{FF2B5EF4-FFF2-40B4-BE49-F238E27FC236}">
                <a16:creationId xmlns:a16="http://schemas.microsoft.com/office/drawing/2014/main" id="{C524C16E-8532-6C1B-1450-17E20866A12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5760000">
            <a:off x="3691462" y="3402888"/>
            <a:ext cx="2818162" cy="1782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168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4EA35D-4242-C33D-271C-EAB8C581D785}"/>
              </a:ext>
            </a:extLst>
          </p:cNvPr>
          <p:cNvSpPr txBox="1"/>
          <p:nvPr/>
        </p:nvSpPr>
        <p:spPr>
          <a:xfrm>
            <a:off x="4355400" y="386366"/>
            <a:ext cx="452449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u="sng" dirty="0"/>
              <a:t>Phonics in Year 1&amp;2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B192AC-E92B-F243-EF6E-D38ECF05498C}"/>
              </a:ext>
            </a:extLst>
          </p:cNvPr>
          <p:cNvSpPr txBox="1"/>
          <p:nvPr/>
        </p:nvSpPr>
        <p:spPr>
          <a:xfrm>
            <a:off x="3049113" y="1544210"/>
            <a:ext cx="634538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Sounds Write Phonics Scheme</a:t>
            </a:r>
          </a:p>
        </p:txBody>
      </p:sp>
      <p:pic>
        <p:nvPicPr>
          <p:cNvPr id="5" name="Picture 4" descr="A screenshot of a web page&#10;&#10;AI-generated content may be incorrect.">
            <a:extLst>
              <a:ext uri="{FF2B5EF4-FFF2-40B4-BE49-F238E27FC236}">
                <a16:creationId xmlns:a16="http://schemas.microsoft.com/office/drawing/2014/main" id="{F49BED02-D946-DB36-068C-C83C4E9537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6945" y="2394856"/>
            <a:ext cx="4524995" cy="2859975"/>
          </a:xfrm>
          <a:prstGeom prst="rect">
            <a:avLst/>
          </a:prstGeom>
        </p:spPr>
      </p:pic>
      <p:pic>
        <p:nvPicPr>
          <p:cNvPr id="6" name="Picture 5" descr="A child writing on a white board&#10;&#10;AI-generated content may be incorrect.">
            <a:extLst>
              <a:ext uri="{FF2B5EF4-FFF2-40B4-BE49-F238E27FC236}">
                <a16:creationId xmlns:a16="http://schemas.microsoft.com/office/drawing/2014/main" id="{C676A539-30BF-4938-7088-92863C40C7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992" y="2392382"/>
            <a:ext cx="5018067" cy="286492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CCB80B-E06C-6C0A-173E-B6A959035854}"/>
              </a:ext>
            </a:extLst>
          </p:cNvPr>
          <p:cNvSpPr txBox="1"/>
          <p:nvPr/>
        </p:nvSpPr>
        <p:spPr>
          <a:xfrm>
            <a:off x="723528" y="5779742"/>
            <a:ext cx="1090748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Parent Phonics Workshop</a:t>
            </a:r>
            <a:r>
              <a:rPr lang="en-GB" sz="3200" dirty="0"/>
              <a:t> – Details will follow soon</a:t>
            </a:r>
          </a:p>
        </p:txBody>
      </p:sp>
    </p:spTree>
    <p:extLst>
      <p:ext uri="{BB962C8B-B14F-4D97-AF65-F5344CB8AC3E}">
        <p14:creationId xmlns:p14="http://schemas.microsoft.com/office/powerpoint/2010/main" val="3083255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5353663-C20E-E419-5D9B-493F9E5AAE5E}"/>
              </a:ext>
            </a:extLst>
          </p:cNvPr>
          <p:cNvSpPr txBox="1"/>
          <p:nvPr/>
        </p:nvSpPr>
        <p:spPr>
          <a:xfrm>
            <a:off x="4161620" y="535399"/>
            <a:ext cx="408029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/>
              <a:t>Year 1 Phonics Screening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8D28FD-73EA-8F08-9E08-866687F859B6}"/>
              </a:ext>
            </a:extLst>
          </p:cNvPr>
          <p:cNvSpPr txBox="1"/>
          <p:nvPr/>
        </p:nvSpPr>
        <p:spPr>
          <a:xfrm>
            <a:off x="4163683" y="1532626"/>
            <a:ext cx="531674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0B0C0C"/>
                </a:solidFill>
                <a:latin typeface="GDS Transport"/>
              </a:rPr>
              <a:t>The week of </a:t>
            </a:r>
            <a:r>
              <a:rPr lang="en-US" b="1" dirty="0">
                <a:solidFill>
                  <a:srgbClr val="0B0C0C"/>
                </a:solidFill>
                <a:latin typeface="GDS Transport"/>
              </a:rPr>
              <a:t>Monday 8 June 2026.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9296F1-A41C-CA96-3AE2-B2E3DFA6EFB2}"/>
              </a:ext>
            </a:extLst>
          </p:cNvPr>
          <p:cNvSpPr txBox="1"/>
          <p:nvPr/>
        </p:nvSpPr>
        <p:spPr>
          <a:xfrm>
            <a:off x="1130061" y="2150853"/>
            <a:ext cx="725769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575757"/>
                </a:solidFill>
                <a:latin typeface="canada-type-gibson"/>
              </a:rPr>
              <a:t>It is designed to give teachers and parents information on how your child is progressing in phonics. </a:t>
            </a:r>
            <a:endParaRPr lang="en-US" dirty="0">
              <a:solidFill>
                <a:srgbClr val="000000"/>
              </a:solidFill>
              <a:latin typeface="Grandview Display"/>
            </a:endParaRPr>
          </a:p>
          <a:p>
            <a:r>
              <a:rPr lang="en-US" dirty="0">
                <a:solidFill>
                  <a:srgbClr val="575757"/>
                </a:solidFill>
                <a:latin typeface="canada-type-gibson"/>
              </a:rPr>
              <a:t>It will help to identify whether your child needs additional support at this stage so that they do not fall behind in this vital early reading skill.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89CF5D-3A43-4004-3ADF-1FFE11390228}"/>
              </a:ext>
            </a:extLst>
          </p:cNvPr>
          <p:cNvSpPr txBox="1"/>
          <p:nvPr/>
        </p:nvSpPr>
        <p:spPr>
          <a:xfrm>
            <a:off x="1130061" y="3847381"/>
            <a:ext cx="7257690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575757"/>
                </a:solidFill>
                <a:latin typeface="canada-type-gibson"/>
              </a:rPr>
              <a:t>There are two sections in this 40-word check. </a:t>
            </a:r>
            <a:endParaRPr lang="en-US" dirty="0">
              <a:solidFill>
                <a:srgbClr val="000000"/>
              </a:solidFill>
              <a:latin typeface="Grandview Display"/>
            </a:endParaRPr>
          </a:p>
          <a:p>
            <a:endParaRPr lang="en-US" dirty="0">
              <a:solidFill>
                <a:srgbClr val="575757"/>
              </a:solidFill>
              <a:latin typeface="canada-type-gibson"/>
            </a:endParaRPr>
          </a:p>
          <a:p>
            <a:r>
              <a:rPr lang="en-US" dirty="0">
                <a:solidFill>
                  <a:srgbClr val="575757"/>
                </a:solidFill>
                <a:latin typeface="canada-type-gibson"/>
              </a:rPr>
              <a:t>Your child will read up to four words per page for their teacher and they will probably do the check in one sitting of about 5–10 minutes.</a:t>
            </a:r>
            <a:endParaRPr lang="en-US"/>
          </a:p>
        </p:txBody>
      </p:sp>
      <p:pic>
        <p:nvPicPr>
          <p:cNvPr id="6" name="Picture 5" descr="Screenshot 1212">
            <a:extLst>
              <a:ext uri="{FF2B5EF4-FFF2-40B4-BE49-F238E27FC236}">
                <a16:creationId xmlns:a16="http://schemas.microsoft.com/office/drawing/2014/main" id="{61C6E7BA-732C-8815-A4FF-D6517BC4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5683" y="1528213"/>
            <a:ext cx="2743200" cy="377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254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CAB186-67C9-A3EB-C5B4-B0992897EA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DBC9FE-972E-3146-4DA0-D68478802448}"/>
              </a:ext>
            </a:extLst>
          </p:cNvPr>
          <p:cNvSpPr txBox="1"/>
          <p:nvPr/>
        </p:nvSpPr>
        <p:spPr>
          <a:xfrm>
            <a:off x="4355400" y="386366"/>
            <a:ext cx="452449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English in Year 1&amp;2</a:t>
            </a:r>
          </a:p>
        </p:txBody>
      </p:sp>
      <p:pic>
        <p:nvPicPr>
          <p:cNvPr id="3" name="Picture 2" descr="The Colour Monster Goes to School: Perfect book to tackle school nerves:  Amazon.co.uk: Llenas, Anna, Llenas, Anna: 9781787415522: Books">
            <a:extLst>
              <a:ext uri="{FF2B5EF4-FFF2-40B4-BE49-F238E27FC236}">
                <a16:creationId xmlns:a16="http://schemas.microsoft.com/office/drawing/2014/main" id="{1DA50C8D-A61F-2E60-AD72-6723943C14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485" y="1234539"/>
            <a:ext cx="4527559" cy="3689661"/>
          </a:xfrm>
          <a:prstGeom prst="rect">
            <a:avLst/>
          </a:prstGeom>
        </p:spPr>
      </p:pic>
      <p:pic>
        <p:nvPicPr>
          <p:cNvPr id="4" name="Picture 3" descr="Sensational! Book Review">
            <a:extLst>
              <a:ext uri="{FF2B5EF4-FFF2-40B4-BE49-F238E27FC236}">
                <a16:creationId xmlns:a16="http://schemas.microsoft.com/office/drawing/2014/main" id="{7F9B901E-0D1C-C548-059F-16A0B8EA8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8896" y="1371600"/>
            <a:ext cx="2710624" cy="41147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9B0142-8D96-064A-C990-E6679EF333D1}"/>
              </a:ext>
            </a:extLst>
          </p:cNvPr>
          <p:cNvSpPr txBox="1"/>
          <p:nvPr/>
        </p:nvSpPr>
        <p:spPr>
          <a:xfrm>
            <a:off x="1345491" y="5504519"/>
            <a:ext cx="3416134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Writing sentences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56ADED-986C-B8BF-2DF3-E2F955BAA721}"/>
              </a:ext>
            </a:extLst>
          </p:cNvPr>
          <p:cNvSpPr txBox="1"/>
          <p:nvPr/>
        </p:nvSpPr>
        <p:spPr>
          <a:xfrm>
            <a:off x="7670594" y="5651092"/>
            <a:ext cx="452449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Writing poems</a:t>
            </a:r>
          </a:p>
        </p:txBody>
      </p:sp>
    </p:spTree>
    <p:extLst>
      <p:ext uri="{BB962C8B-B14F-4D97-AF65-F5344CB8AC3E}">
        <p14:creationId xmlns:p14="http://schemas.microsoft.com/office/powerpoint/2010/main" val="37785550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496BD82-680F-1D15-B679-27627F3E11FA}"/>
              </a:ext>
            </a:extLst>
          </p:cNvPr>
          <p:cNvSpPr/>
          <p:nvPr/>
        </p:nvSpPr>
        <p:spPr>
          <a:xfrm>
            <a:off x="6249179" y="1363014"/>
            <a:ext cx="5729286" cy="402659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CED2AC4-C041-4AA9-52E2-5FFD5211B5D1}"/>
              </a:ext>
            </a:extLst>
          </p:cNvPr>
          <p:cNvSpPr/>
          <p:nvPr/>
        </p:nvSpPr>
        <p:spPr>
          <a:xfrm>
            <a:off x="568816" y="1363014"/>
            <a:ext cx="5580845" cy="35416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EFB39A0-E8C8-49D1-2390-83AAC439B368}"/>
              </a:ext>
            </a:extLst>
          </p:cNvPr>
          <p:cNvSpPr txBox="1"/>
          <p:nvPr/>
        </p:nvSpPr>
        <p:spPr>
          <a:xfrm>
            <a:off x="699139" y="1598011"/>
            <a:ext cx="5553691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/>
              <a:t>Year 1 Writing</a:t>
            </a:r>
          </a:p>
          <a:p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Leave </a:t>
            </a:r>
            <a:r>
              <a:rPr lang="en-GB" sz="2400" b="1" dirty="0"/>
              <a:t>finger spaces</a:t>
            </a:r>
            <a:r>
              <a:rPr lang="en-GB" sz="2400" dirty="0"/>
              <a:t> between words.</a:t>
            </a:r>
          </a:p>
          <a:p>
            <a:pPr marL="285750" indent="-285750">
              <a:buFont typeface="Arial"/>
              <a:buChar char="•"/>
            </a:pPr>
            <a:r>
              <a:rPr lang="en-GB" sz="2400" dirty="0"/>
              <a:t>Use the word </a:t>
            </a:r>
            <a:r>
              <a:rPr lang="en-GB" sz="2400" b="1" dirty="0"/>
              <a:t>and </a:t>
            </a:r>
            <a:r>
              <a:rPr lang="en-GB" sz="2400" dirty="0"/>
              <a:t>in sentences</a:t>
            </a:r>
            <a:r>
              <a:rPr lang="en-GB" sz="2400" b="1" dirty="0"/>
              <a:t>.</a:t>
            </a:r>
          </a:p>
          <a:p>
            <a:pPr marL="285750" indent="-285750">
              <a:buFont typeface="Arial"/>
              <a:buChar char="•"/>
            </a:pPr>
            <a:r>
              <a:rPr lang="en-GB" sz="2400" b="1" dirty="0"/>
              <a:t>Capital letters</a:t>
            </a:r>
          </a:p>
          <a:p>
            <a:pPr marL="285750" indent="-285750">
              <a:buFont typeface="Arial"/>
              <a:buChar char="•"/>
            </a:pPr>
            <a:r>
              <a:rPr lang="en-GB" sz="2400" b="1" dirty="0"/>
              <a:t>Full stop</a:t>
            </a:r>
          </a:p>
          <a:p>
            <a:pPr marL="285750" indent="-285750">
              <a:buFont typeface="Arial"/>
              <a:buChar char="•"/>
            </a:pPr>
            <a:r>
              <a:rPr lang="en-GB" sz="2400" b="1" dirty="0"/>
              <a:t>Question mark</a:t>
            </a:r>
          </a:p>
          <a:p>
            <a:pPr marL="285750" indent="-285750">
              <a:buFont typeface="Arial"/>
              <a:buChar char="•"/>
            </a:pPr>
            <a:r>
              <a:rPr lang="en-GB" sz="2400" b="1" dirty="0"/>
              <a:t>Exclamation mark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9669F-03FA-24D3-ED44-BFE31836E0F8}"/>
              </a:ext>
            </a:extLst>
          </p:cNvPr>
          <p:cNvSpPr txBox="1"/>
          <p:nvPr/>
        </p:nvSpPr>
        <p:spPr>
          <a:xfrm>
            <a:off x="6428983" y="1598011"/>
            <a:ext cx="5553691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 b="1" dirty="0"/>
              <a:t>Year 2 Writing</a:t>
            </a:r>
          </a:p>
          <a:p>
            <a:endParaRPr lang="en-GB" sz="2400" dirty="0"/>
          </a:p>
          <a:p>
            <a:pPr marL="285750" indent="-285750">
              <a:buFont typeface="Arial"/>
              <a:buChar char="•"/>
            </a:pPr>
            <a:r>
              <a:rPr lang="en-GB" sz="2400" b="1" dirty="0"/>
              <a:t>Types of sentences: </a:t>
            </a:r>
            <a:r>
              <a:rPr lang="en-GB" sz="2400" dirty="0"/>
              <a:t>statements, questions, exclamations, commands </a:t>
            </a:r>
          </a:p>
          <a:p>
            <a:pPr marL="285750" indent="-285750">
              <a:buFont typeface="Arial"/>
              <a:buChar char="•"/>
            </a:pPr>
            <a:r>
              <a:rPr lang="en-GB" sz="2400" b="1" dirty="0"/>
              <a:t>Punctuation: </a:t>
            </a:r>
            <a:r>
              <a:rPr lang="en-GB" sz="2400" dirty="0"/>
              <a:t>commas, apostrophes </a:t>
            </a:r>
          </a:p>
          <a:p>
            <a:pPr marL="285750" indent="-285750">
              <a:buFont typeface="Arial"/>
              <a:buChar char="•"/>
            </a:pPr>
            <a:r>
              <a:rPr lang="en-GB" sz="2400" b="1" dirty="0"/>
              <a:t>Expanded noun phrases</a:t>
            </a:r>
          </a:p>
          <a:p>
            <a:pPr marL="285750" indent="-285750">
              <a:buFont typeface="Arial"/>
              <a:buChar char="•"/>
            </a:pPr>
            <a:r>
              <a:rPr lang="en-GB" sz="2400" b="1" dirty="0"/>
              <a:t>Adjectives </a:t>
            </a:r>
          </a:p>
          <a:p>
            <a:pPr marL="285750" indent="-285750">
              <a:buFont typeface="Arial"/>
              <a:buChar char="•"/>
            </a:pPr>
            <a:r>
              <a:rPr lang="en-GB" sz="2400" b="1"/>
              <a:t>Verbs </a:t>
            </a:r>
            <a:endParaRPr lang="en-GB" sz="2400" b="1" dirty="0"/>
          </a:p>
          <a:p>
            <a:pPr marL="285750" indent="-285750">
              <a:buFont typeface="Arial"/>
              <a:buChar char="•"/>
            </a:pPr>
            <a:r>
              <a:rPr lang="en-GB" sz="2400" b="1" dirty="0"/>
              <a:t>Conjunctions</a:t>
            </a:r>
            <a:r>
              <a:rPr lang="en-GB" sz="2400" dirty="0"/>
              <a:t> – when, if, that, because, or, and, but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ECD83C-8289-83A9-F98B-D4D10FF4B338}"/>
              </a:ext>
            </a:extLst>
          </p:cNvPr>
          <p:cNvSpPr txBox="1"/>
          <p:nvPr/>
        </p:nvSpPr>
        <p:spPr>
          <a:xfrm>
            <a:off x="703240" y="5993796"/>
            <a:ext cx="1004689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We will send home a copy of the year 1 and year 2 common exception words</a:t>
            </a:r>
          </a:p>
        </p:txBody>
      </p:sp>
    </p:spTree>
    <p:extLst>
      <p:ext uri="{BB962C8B-B14F-4D97-AF65-F5344CB8AC3E}">
        <p14:creationId xmlns:p14="http://schemas.microsoft.com/office/powerpoint/2010/main" val="39245020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6D20DE-86C6-3A98-7E7F-F6766B2058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273EA4-6388-D0E0-3D83-FD2E917DC1CB}"/>
              </a:ext>
            </a:extLst>
          </p:cNvPr>
          <p:cNvSpPr txBox="1"/>
          <p:nvPr/>
        </p:nvSpPr>
        <p:spPr>
          <a:xfrm>
            <a:off x="4355400" y="386366"/>
            <a:ext cx="452449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 b="1" dirty="0"/>
              <a:t>Maths in Year 1&amp;2</a:t>
            </a:r>
          </a:p>
        </p:txBody>
      </p:sp>
      <p:pic>
        <p:nvPicPr>
          <p:cNvPr id="3" name="Picture 2" descr="Maths — No Problem! Textbook 1A New Edition | maths mastery curriculum">
            <a:extLst>
              <a:ext uri="{FF2B5EF4-FFF2-40B4-BE49-F238E27FC236}">
                <a16:creationId xmlns:a16="http://schemas.microsoft.com/office/drawing/2014/main" id="{ADBF5E08-4086-BBF0-5568-AD2DA676E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157" y="1222075"/>
            <a:ext cx="1889573" cy="2472907"/>
          </a:xfrm>
          <a:prstGeom prst="rect">
            <a:avLst/>
          </a:prstGeom>
        </p:spPr>
      </p:pic>
      <p:pic>
        <p:nvPicPr>
          <p:cNvPr id="4" name="Picture 3" descr="A group of children sitting at a table playing with blocks&#10;&#10;AI-generated content may be incorrect.">
            <a:extLst>
              <a:ext uri="{FF2B5EF4-FFF2-40B4-BE49-F238E27FC236}">
                <a16:creationId xmlns:a16="http://schemas.microsoft.com/office/drawing/2014/main" id="{563DB1E6-B7AC-8D93-FBCB-A603EB6D06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0697" t="22689" r="25738" b="7563"/>
          <a:stretch>
            <a:fillRect/>
          </a:stretch>
        </p:blipFill>
        <p:spPr>
          <a:xfrm>
            <a:off x="8568904" y="964956"/>
            <a:ext cx="2407306" cy="2149929"/>
          </a:xfrm>
          <a:prstGeom prst="rect">
            <a:avLst/>
          </a:prstGeom>
        </p:spPr>
      </p:pic>
      <p:pic>
        <p:nvPicPr>
          <p:cNvPr id="5" name="Picture 4" descr="A person drawing on a piece of paper&#10;&#10;AI-generated content may be incorrect.">
            <a:extLst>
              <a:ext uri="{FF2B5EF4-FFF2-40B4-BE49-F238E27FC236}">
                <a16:creationId xmlns:a16="http://schemas.microsoft.com/office/drawing/2014/main" id="{840B6CAB-637F-277E-DA50-5A0EC322D31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7509" t="25051" r="24203" b="9244"/>
          <a:stretch>
            <a:fillRect/>
          </a:stretch>
        </p:blipFill>
        <p:spPr>
          <a:xfrm>
            <a:off x="9043357" y="3800811"/>
            <a:ext cx="2407978" cy="19015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5888BDB-8830-552C-6595-AC5832F606BB}"/>
              </a:ext>
            </a:extLst>
          </p:cNvPr>
          <p:cNvSpPr txBox="1"/>
          <p:nvPr/>
        </p:nvSpPr>
        <p:spPr>
          <a:xfrm>
            <a:off x="3043208" y="1443487"/>
            <a:ext cx="5144218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dirty="0"/>
              <a:t>We use </a:t>
            </a:r>
            <a:r>
              <a:rPr lang="en-GB" b="1" dirty="0"/>
              <a:t>Maths – No Problem!</a:t>
            </a:r>
            <a:r>
              <a:rPr lang="en-GB" dirty="0"/>
              <a:t> as our main maths scheme but we also use a variety of other games, activities and resources to compliment and extend the children's learning. </a:t>
            </a:r>
          </a:p>
        </p:txBody>
      </p:sp>
      <p:pic>
        <p:nvPicPr>
          <p:cNvPr id="7" name="Picture 6" descr="Year 5 Rapid Recall Whiteboards – Eastpoint Global Ltd">
            <a:extLst>
              <a:ext uri="{FF2B5EF4-FFF2-40B4-BE49-F238E27FC236}">
                <a16:creationId xmlns:a16="http://schemas.microsoft.com/office/drawing/2014/main" id="{3F73402C-24BF-1323-0C13-1C5BC1DF94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0249" y="3380117"/>
            <a:ext cx="2743200" cy="2743200"/>
          </a:xfrm>
          <a:prstGeom prst="rect">
            <a:avLst/>
          </a:prstGeom>
        </p:spPr>
      </p:pic>
      <p:pic>
        <p:nvPicPr>
          <p:cNvPr id="8" name="Picture 7" descr="NumBots | Welcome to the NumBlog!">
            <a:extLst>
              <a:ext uri="{FF2B5EF4-FFF2-40B4-BE49-F238E27FC236}">
                <a16:creationId xmlns:a16="http://schemas.microsoft.com/office/drawing/2014/main" id="{DDC3EB8E-5C5E-029F-E0E6-6074DE66C3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047" y="4286879"/>
            <a:ext cx="2990850" cy="1533525"/>
          </a:xfrm>
          <a:prstGeom prst="rect">
            <a:avLst/>
          </a:prstGeom>
        </p:spPr>
      </p:pic>
      <p:pic>
        <p:nvPicPr>
          <p:cNvPr id="9" name="Picture 8" descr="Times Tables Rock Stars: Play">
            <a:extLst>
              <a:ext uri="{FF2B5EF4-FFF2-40B4-BE49-F238E27FC236}">
                <a16:creationId xmlns:a16="http://schemas.microsoft.com/office/drawing/2014/main" id="{EF82C073-B372-A108-BD72-9D8B6C6A9F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8268" y="3290169"/>
            <a:ext cx="2401918" cy="14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416564"/>
      </p:ext>
    </p:extLst>
  </p:cSld>
  <p:clrMapOvr>
    <a:masterClrMapping/>
  </p:clrMapOvr>
</p:sld>
</file>

<file path=ppt/theme/theme1.xml><?xml version="1.0" encoding="utf-8"?>
<a:theme xmlns:a="http://schemas.openxmlformats.org/drawingml/2006/main" name="DashVTI">
  <a:themeElements>
    <a:clrScheme name="Custom 6">
      <a:dk1>
        <a:sysClr val="windowText" lastClr="000000"/>
      </a:dk1>
      <a:lt1>
        <a:sysClr val="window" lastClr="FFFFFF"/>
      </a:lt1>
      <a:dk2>
        <a:srgbClr val="0D1C3B"/>
      </a:dk2>
      <a:lt2>
        <a:srgbClr val="F5F2F9"/>
      </a:lt2>
      <a:accent1>
        <a:srgbClr val="1973EB"/>
      </a:accent1>
      <a:accent2>
        <a:srgbClr val="25C8A2"/>
      </a:accent2>
      <a:accent3>
        <a:srgbClr val="BF8ED1"/>
      </a:accent3>
      <a:accent4>
        <a:srgbClr val="FE733C"/>
      </a:accent4>
      <a:accent5>
        <a:srgbClr val="FE5A5A"/>
      </a:accent5>
      <a:accent6>
        <a:srgbClr val="1AC16E"/>
      </a:accent6>
      <a:hlink>
        <a:srgbClr val="1AC16E"/>
      </a:hlink>
      <a:folHlink>
        <a:srgbClr val="00B0F0"/>
      </a:folHlink>
    </a:clrScheme>
    <a:fontScheme name="grandview display">
      <a:majorFont>
        <a:latin typeface="Grandview Display"/>
        <a:ea typeface=""/>
        <a:cs typeface=""/>
      </a:majorFont>
      <a:minorFont>
        <a:latin typeface="Grandview Display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shVTI" id="{0A75137F-CDEB-4E94-A788-9D255EBE1B91}" vid="{DE9A6A09-5855-45A3-8E99-4290ED24057C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056B9E2A850A841A46DF84836850B56" ma:contentTypeVersion="18" ma:contentTypeDescription="Create a new document." ma:contentTypeScope="" ma:versionID="f0d6a71c093be9b00812bd6e11bd1787">
  <xsd:schema xmlns:xsd="http://www.w3.org/2001/XMLSchema" xmlns:xs="http://www.w3.org/2001/XMLSchema" xmlns:p="http://schemas.microsoft.com/office/2006/metadata/properties" xmlns:ns2="d5d9292d-8b82-4250-868d-9e6fc68dd06f" xmlns:ns3="59025288-42e0-4d93-ae8f-1814a6634206" targetNamespace="http://schemas.microsoft.com/office/2006/metadata/properties" ma:root="true" ma:fieldsID="f809148ac24458b4e4f394f788df3bc2" ns2:_="" ns3:_="">
    <xsd:import namespace="d5d9292d-8b82-4250-868d-9e6fc68dd06f"/>
    <xsd:import namespace="59025288-42e0-4d93-ae8f-1814a663420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d9292d-8b82-4250-868d-9e6fc68dd06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MediaServiceLocation" ma:internalName="MediaServiceLocatio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44784c52-400e-44fd-85e2-d90bcdba3ae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9025288-42e0-4d93-ae8f-1814a6634206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90e33e-c92e-42da-8fcb-38db8b337a96}" ma:internalName="TaxCatchAll" ma:showField="CatchAllData" ma:web="59025288-42e0-4d93-ae8f-1814a663420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5d9292d-8b82-4250-868d-9e6fc68dd06f">
      <Terms xmlns="http://schemas.microsoft.com/office/infopath/2007/PartnerControls"/>
    </lcf76f155ced4ddcb4097134ff3c332f>
    <TaxCatchAll xmlns="59025288-42e0-4d93-ae8f-1814a6634206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0A2B31D-C266-433B-AE79-8E3ECD8E4FA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5d9292d-8b82-4250-868d-9e6fc68dd06f"/>
    <ds:schemaRef ds:uri="59025288-42e0-4d93-ae8f-1814a66342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8AF7409-46D0-4209-9960-C19AC9C849C3}">
  <ds:schemaRefs>
    <ds:schemaRef ds:uri="http://schemas.microsoft.com/office/2006/metadata/properties"/>
    <ds:schemaRef ds:uri="http://schemas.microsoft.com/office/infopath/2007/PartnerControls"/>
    <ds:schemaRef ds:uri="d5d9292d-8b82-4250-868d-9e6fc68dd06f"/>
    <ds:schemaRef ds:uri="59025288-42e0-4d93-ae8f-1814a6634206"/>
  </ds:schemaRefs>
</ds:datastoreItem>
</file>

<file path=customXml/itemProps3.xml><?xml version="1.0" encoding="utf-8"?>
<ds:datastoreItem xmlns:ds="http://schemas.openxmlformats.org/officeDocument/2006/customXml" ds:itemID="{3605887D-3A55-4AAF-BA57-550017D4AA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DashVTI</vt:lpstr>
      <vt:lpstr>Kestrel Class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543</cp:revision>
  <dcterms:created xsi:type="dcterms:W3CDTF">2025-09-04T15:53:06Z</dcterms:created>
  <dcterms:modified xsi:type="dcterms:W3CDTF">2025-09-15T15:05:39Z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0x0101006056B9E2A850A841A46DF84836850B56</vt:lpwstr>
  </property>
  <property fmtid="{D5CDD505-2E9C-101B-9397-08002B2CF9AE}" pid="3" name="MediaServiceImageTags">
    <vt:lpwstr/>
  </property>
</Properties>
</file>