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A6A13B-51CE-4A6A-A062-B2E2C09EADAF}" v="210" dt="2023-07-17T09:36:52.148"/>
    <p1510:client id="{7B818437-1C20-47DD-EBDB-28219CC15640}" v="4" dt="2023-07-17T09:4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7" d="100"/>
          <a:sy n="57" d="100"/>
        </p:scale>
        <p:origin x="52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17/07/2023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17/07/2023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17/07/2023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17/07/2023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17/07/2023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17/07/2023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17/07/2023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17/07/2023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17/07/2023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17/07/2023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17/07/2023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17/07/2023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cs typeface="Calibri Light"/>
              </a:rPr>
              <a:t>Maths Curriculum at Bury</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9F65-0EAE-CDD3-696C-070CBF476D9B}"/>
              </a:ext>
            </a:extLst>
          </p:cNvPr>
          <p:cNvSpPr>
            <a:spLocks noGrp="1"/>
          </p:cNvSpPr>
          <p:nvPr>
            <p:ph type="title"/>
          </p:nvPr>
        </p:nvSpPr>
        <p:spPr/>
        <p:txBody>
          <a:bodyPr/>
          <a:lstStyle/>
          <a:p>
            <a:r>
              <a:rPr lang="en-GB" dirty="0">
                <a:cs typeface="Calibri Light"/>
              </a:rPr>
              <a:t>National Curriculum - Aims</a:t>
            </a:r>
            <a:endParaRPr lang="en-GB" dirty="0"/>
          </a:p>
        </p:txBody>
      </p:sp>
      <p:sp>
        <p:nvSpPr>
          <p:cNvPr id="3" name="Content Placeholder 2">
            <a:extLst>
              <a:ext uri="{FF2B5EF4-FFF2-40B4-BE49-F238E27FC236}">
                <a16:creationId xmlns:a16="http://schemas.microsoft.com/office/drawing/2014/main" id="{1881E0E0-0978-9971-B525-D44D7416AC66}"/>
              </a:ext>
            </a:extLst>
          </p:cNvPr>
          <p:cNvSpPr>
            <a:spLocks noGrp="1"/>
          </p:cNvSpPr>
          <p:nvPr>
            <p:ph idx="1"/>
          </p:nvPr>
        </p:nvSpPr>
        <p:spPr/>
        <p:txBody>
          <a:bodyPr vert="horz" lIns="91440" tIns="45720" rIns="91440" bIns="45720" rtlCol="0" anchor="t">
            <a:normAutofit fontScale="92500" lnSpcReduction="10000"/>
          </a:bodyPr>
          <a:lstStyle/>
          <a:p>
            <a:r>
              <a:rPr lang="en-GB" dirty="0">
                <a:solidFill>
                  <a:srgbClr val="0B0C0C"/>
                </a:solidFill>
                <a:ea typeface="+mn-lt"/>
                <a:cs typeface="+mn-lt"/>
              </a:rPr>
              <a:t>The national curriculum for mathematics aims to ensure that all pupils:</a:t>
            </a:r>
            <a:endParaRPr lang="en-GB" dirty="0"/>
          </a:p>
          <a:p>
            <a:r>
              <a:rPr lang="en-GB" dirty="0">
                <a:solidFill>
                  <a:srgbClr val="0B0C0C"/>
                </a:solidFill>
                <a:ea typeface="+mn-lt"/>
                <a:cs typeface="+mn-lt"/>
              </a:rPr>
              <a:t>become fluent in the fundamentals of mathematics, including through varied and frequent practice with increasingly complex problems over time, so that pupils develop conceptual understanding and the ability to recall and apply knowledge rapidly and accurately</a:t>
            </a:r>
            <a:endParaRPr lang="en-GB" dirty="0"/>
          </a:p>
          <a:p>
            <a:r>
              <a:rPr lang="en-GB" dirty="0">
                <a:solidFill>
                  <a:srgbClr val="0B0C0C"/>
                </a:solidFill>
                <a:ea typeface="+mn-lt"/>
                <a:cs typeface="+mn-lt"/>
              </a:rPr>
              <a:t>reason mathematically by following a line of enquiry, conjecturing relationships and generalisations, and developing an argument, justification or proof using mathematical language</a:t>
            </a:r>
            <a:endParaRPr lang="en-GB" dirty="0"/>
          </a:p>
          <a:p>
            <a:r>
              <a:rPr lang="en-GB" dirty="0">
                <a:solidFill>
                  <a:srgbClr val="0B0C0C"/>
                </a:solidFill>
                <a:ea typeface="+mn-lt"/>
                <a:cs typeface="+mn-lt"/>
              </a:rPr>
              <a:t>can solve problems by applying their mathematics to a variety of routine and non-routine problems with increasing sophistication, including breaking down problems into a series of simpler steps and persevering in seeking solutions</a:t>
            </a:r>
            <a:endParaRPr lang="en-GB" dirty="0"/>
          </a:p>
          <a:p>
            <a:endParaRPr lang="en-GB" dirty="0">
              <a:cs typeface="Calibri"/>
            </a:endParaRPr>
          </a:p>
        </p:txBody>
      </p:sp>
    </p:spTree>
    <p:extLst>
      <p:ext uri="{BB962C8B-B14F-4D97-AF65-F5344CB8AC3E}">
        <p14:creationId xmlns:p14="http://schemas.microsoft.com/office/powerpoint/2010/main" val="3538925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5953-5152-86AD-89D3-C22FCA1C326E}"/>
              </a:ext>
            </a:extLst>
          </p:cNvPr>
          <p:cNvSpPr>
            <a:spLocks noGrp="1"/>
          </p:cNvSpPr>
          <p:nvPr>
            <p:ph type="title"/>
          </p:nvPr>
        </p:nvSpPr>
        <p:spPr/>
        <p:txBody>
          <a:bodyPr/>
          <a:lstStyle/>
          <a:p>
            <a:r>
              <a:rPr lang="en-GB" dirty="0">
                <a:cs typeface="Calibri Light"/>
              </a:rPr>
              <a:t>Maths - Intent</a:t>
            </a:r>
            <a:endParaRPr lang="en-GB" dirty="0"/>
          </a:p>
        </p:txBody>
      </p:sp>
      <p:sp>
        <p:nvSpPr>
          <p:cNvPr id="3" name="Content Placeholder 2">
            <a:extLst>
              <a:ext uri="{FF2B5EF4-FFF2-40B4-BE49-F238E27FC236}">
                <a16:creationId xmlns:a16="http://schemas.microsoft.com/office/drawing/2014/main" id="{DE85E653-FB96-3DED-4A3D-A857AE564793}"/>
              </a:ext>
            </a:extLst>
          </p:cNvPr>
          <p:cNvSpPr>
            <a:spLocks noGrp="1"/>
          </p:cNvSpPr>
          <p:nvPr>
            <p:ph idx="1"/>
          </p:nvPr>
        </p:nvSpPr>
        <p:spPr/>
        <p:txBody>
          <a:bodyPr vert="horz" lIns="91440" tIns="45720" rIns="91440" bIns="45720" rtlCol="0" anchor="t">
            <a:normAutofit/>
          </a:bodyPr>
          <a:lstStyle/>
          <a:p>
            <a:pPr marL="0" indent="0">
              <a:buNone/>
            </a:pPr>
            <a:r>
              <a:rPr lang="en-GB" sz="1600" dirty="0">
                <a:latin typeface="Arial"/>
                <a:cs typeface="Arial"/>
              </a:rPr>
              <a:t/>
            </a:r>
            <a:br>
              <a:rPr lang="en-GB" sz="1600" dirty="0">
                <a:latin typeface="Arial"/>
                <a:cs typeface="Arial"/>
              </a:rPr>
            </a:br>
            <a:r>
              <a:rPr lang="en-GB" sz="2000" dirty="0">
                <a:solidFill>
                  <a:srgbClr val="339966"/>
                </a:solidFill>
                <a:latin typeface="Arial"/>
                <a:cs typeface="Arial"/>
              </a:rPr>
              <a:t>The Maths Curriculum at Bury C of E School aims to develop pupils who are knowledgeable and have a sound understanding of the key mathematical skills and concepts needed for them to successfully progress into the next stage in their education and beyond. It is our aim that pupils’ knowledge, skills and understanding will lead them be fluent in mathematical procedures and be able to confidently apply these procedures to a range of reasoning, problem solving and real –life settings. We believe that if given the right amount of time and the correct ‘tools,’ the overwhelming majority of pupils are capable of mathematical competence in line with their age.</a:t>
            </a:r>
            <a:r>
              <a:rPr lang="en-GB" sz="2000" b="1" dirty="0">
                <a:solidFill>
                  <a:srgbClr val="339966"/>
                </a:solidFill>
                <a:latin typeface="Arial"/>
                <a:cs typeface="Arial"/>
              </a:rPr>
              <a:t> </a:t>
            </a:r>
            <a:endParaRPr lang="en-GB" sz="2000" dirty="0">
              <a:ea typeface="Calibri" panose="020F0502020204030204"/>
              <a:cs typeface="Calibri" panose="020F0502020204030204"/>
            </a:endParaRPr>
          </a:p>
        </p:txBody>
      </p:sp>
    </p:spTree>
    <p:extLst>
      <p:ext uri="{BB962C8B-B14F-4D97-AF65-F5344CB8AC3E}">
        <p14:creationId xmlns:p14="http://schemas.microsoft.com/office/powerpoint/2010/main" val="1316581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069B9-6BCA-1DB4-989D-F0D0C7118570}"/>
              </a:ext>
            </a:extLst>
          </p:cNvPr>
          <p:cNvSpPr>
            <a:spLocks noGrp="1"/>
          </p:cNvSpPr>
          <p:nvPr>
            <p:ph type="title"/>
          </p:nvPr>
        </p:nvSpPr>
        <p:spPr>
          <a:xfrm>
            <a:off x="838200" y="-78427"/>
            <a:ext cx="10515600" cy="1325563"/>
          </a:xfrm>
        </p:spPr>
        <p:txBody>
          <a:bodyPr/>
          <a:lstStyle/>
          <a:p>
            <a:r>
              <a:rPr lang="en-GB" dirty="0">
                <a:ea typeface="Calibri Light"/>
                <a:cs typeface="Calibri Light"/>
              </a:rPr>
              <a:t>Maths - Implementation</a:t>
            </a:r>
            <a:endParaRPr lang="en-GB" dirty="0"/>
          </a:p>
        </p:txBody>
      </p:sp>
      <p:sp>
        <p:nvSpPr>
          <p:cNvPr id="3" name="Content Placeholder 2">
            <a:extLst>
              <a:ext uri="{FF2B5EF4-FFF2-40B4-BE49-F238E27FC236}">
                <a16:creationId xmlns:a16="http://schemas.microsoft.com/office/drawing/2014/main" id="{E6652242-8BF5-10BF-DBC0-8D9F0BA62FEB}"/>
              </a:ext>
            </a:extLst>
          </p:cNvPr>
          <p:cNvSpPr>
            <a:spLocks noGrp="1"/>
          </p:cNvSpPr>
          <p:nvPr>
            <p:ph idx="1"/>
          </p:nvPr>
        </p:nvSpPr>
        <p:spPr>
          <a:xfrm>
            <a:off x="838200" y="1256969"/>
            <a:ext cx="10515600" cy="5249814"/>
          </a:xfrm>
        </p:spPr>
        <p:txBody>
          <a:bodyPr vert="horz" lIns="91440" tIns="45720" rIns="91440" bIns="45720" rtlCol="0" anchor="t">
            <a:noAutofit/>
          </a:bodyPr>
          <a:lstStyle/>
          <a:p>
            <a:pPr marL="0" indent="0">
              <a:buNone/>
            </a:pPr>
            <a:r>
              <a:rPr lang="en-GB" sz="2000" dirty="0">
                <a:solidFill>
                  <a:srgbClr val="339966"/>
                </a:solidFill>
                <a:latin typeface="Arial"/>
                <a:cs typeface="Arial"/>
              </a:rPr>
              <a:t>The defining features of the implementation of our curriculum are that:</a:t>
            </a:r>
            <a:endParaRPr lang="en-GB" sz="2000" dirty="0">
              <a:solidFill>
                <a:srgbClr val="000000"/>
              </a:solidFill>
              <a:latin typeface="Calibri" panose="020F0502020204030204"/>
              <a:ea typeface="Calibri" panose="020F0502020204030204"/>
              <a:cs typeface="Calibri" panose="020F0502020204030204"/>
            </a:endParaRPr>
          </a:p>
          <a:p>
            <a:pPr marL="0" indent="0">
              <a:buNone/>
            </a:pP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Pupils are taught the age-related objectives outlined in the EYFS guidance and mathematics section of the National Curriculum. However, the curriculum is adapted and designed to suit those who are not accessing these objectives, with a high expectation on all learners.</a:t>
            </a:r>
            <a:endParaRPr lang="en-GB" sz="2000">
              <a:ea typeface="Calibri" panose="020F0502020204030204"/>
              <a:cs typeface="Calibri" panose="020F0502020204030204"/>
            </a:endParaRPr>
          </a:p>
          <a:p>
            <a:pPr marL="0" indent="0">
              <a:buNone/>
            </a:pPr>
            <a:r>
              <a:rPr lang="en-GB" sz="2000" dirty="0">
                <a:solidFill>
                  <a:srgbClr val="339966"/>
                </a:solidFill>
                <a:latin typeface="Arial"/>
                <a:cs typeface="Arial"/>
              </a:rPr>
              <a:t>• They will have daily maths lessons across the school with extra time being given to practise times tables, ready for the year 4 times table assessment. </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Pupils are taught broadly the same mathematical material and progress through the objectives together. Adaptations are made for those who need more consolidation and or time and challenge, deepening the knowledge and understanding for others further.</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Mathematical knowledge, skills and understandings are taught through using a range of manipulatives, pictorial representations and abstract concepts. Teachers follow the Government approved scheme 'Maths No Problem', ensuring they see concepts in a </a:t>
            </a:r>
            <a:r>
              <a:rPr lang="en-GB" sz="2000">
                <a:solidFill>
                  <a:srgbClr val="339966"/>
                </a:solidFill>
                <a:latin typeface="Arial"/>
                <a:cs typeface="Arial"/>
              </a:rPr>
              <a:t>range of representations.</a:t>
            </a:r>
            <a:endParaRPr lang="en-GB" sz="2000">
              <a:ea typeface="Calibri"/>
              <a:cs typeface="Calibri"/>
            </a:endParaRPr>
          </a:p>
          <a:p>
            <a:pPr marL="0" indent="0">
              <a:buNone/>
            </a:pPr>
            <a:r>
              <a:rPr lang="en-GB" sz="2000" dirty="0">
                <a:solidFill>
                  <a:srgbClr val="339966"/>
                </a:solidFill>
                <a:latin typeface="Arial"/>
                <a:cs typeface="Arial"/>
              </a:rPr>
              <a:t>•Maths vocabulary is on display and used well from reception to year 6 and children are </a:t>
            </a:r>
            <a:r>
              <a:rPr lang="en-GB" sz="2000">
                <a:solidFill>
                  <a:srgbClr val="339966"/>
                </a:solidFill>
                <a:latin typeface="Arial"/>
                <a:cs typeface="Arial"/>
              </a:rPr>
              <a:t>encouraged to use this to discuss their learning and make secure links in their learning.</a:t>
            </a:r>
            <a:endParaRPr lang="en-GB" sz="2000">
              <a:latin typeface="Arial"/>
              <a:cs typeface="Arial"/>
            </a:endParaRPr>
          </a:p>
        </p:txBody>
      </p:sp>
    </p:spTree>
    <p:extLst>
      <p:ext uri="{BB962C8B-B14F-4D97-AF65-F5344CB8AC3E}">
        <p14:creationId xmlns:p14="http://schemas.microsoft.com/office/powerpoint/2010/main" val="3382216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069B9-6BCA-1DB4-989D-F0D0C7118570}"/>
              </a:ext>
            </a:extLst>
          </p:cNvPr>
          <p:cNvSpPr>
            <a:spLocks noGrp="1"/>
          </p:cNvSpPr>
          <p:nvPr>
            <p:ph type="title"/>
          </p:nvPr>
        </p:nvSpPr>
        <p:spPr>
          <a:xfrm>
            <a:off x="838200" y="-78427"/>
            <a:ext cx="10515600" cy="1325563"/>
          </a:xfrm>
        </p:spPr>
        <p:txBody>
          <a:bodyPr/>
          <a:lstStyle/>
          <a:p>
            <a:r>
              <a:rPr lang="en-GB" dirty="0">
                <a:ea typeface="Calibri Light"/>
                <a:cs typeface="Calibri Light"/>
              </a:rPr>
              <a:t>Maths - Implementation</a:t>
            </a:r>
            <a:endParaRPr lang="en-GB" dirty="0"/>
          </a:p>
        </p:txBody>
      </p:sp>
      <p:sp>
        <p:nvSpPr>
          <p:cNvPr id="3" name="Content Placeholder 2">
            <a:extLst>
              <a:ext uri="{FF2B5EF4-FFF2-40B4-BE49-F238E27FC236}">
                <a16:creationId xmlns:a16="http://schemas.microsoft.com/office/drawing/2014/main" id="{E6652242-8BF5-10BF-DBC0-8D9F0BA62FEB}"/>
              </a:ext>
            </a:extLst>
          </p:cNvPr>
          <p:cNvSpPr>
            <a:spLocks noGrp="1"/>
          </p:cNvSpPr>
          <p:nvPr>
            <p:ph idx="1"/>
          </p:nvPr>
        </p:nvSpPr>
        <p:spPr>
          <a:xfrm>
            <a:off x="167186" y="858909"/>
            <a:ext cx="11869002" cy="4919994"/>
          </a:xfrm>
        </p:spPr>
        <p:txBody>
          <a:bodyPr vert="horz" lIns="91440" tIns="45720" rIns="91440" bIns="45720" rtlCol="0" anchor="t">
            <a:noAutofit/>
          </a:bodyPr>
          <a:lstStyle/>
          <a:p>
            <a:pPr marL="0" indent="0">
              <a:buNone/>
            </a:pPr>
            <a:r>
              <a:rPr lang="en-GB" sz="2000" dirty="0">
                <a:solidFill>
                  <a:srgbClr val="339966"/>
                </a:solidFill>
                <a:latin typeface="Arial"/>
                <a:cs typeface="Arial"/>
              </a:rPr>
              <a:t>• A range of varied tasks and challenges are presented to pupils over the course of a lesson (or short series of lessons) and these will include varied fluency/procedural tasks and problem solving/reasoning style challenges. All pupils of all ages and abilities should have access to this range of question types.</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•To ensure consistency and progression of skills teachers follow the ‘Maths No Problem' text books and the children are supported through the relevant worksheets related to the unit of learning. In this way, consistency of language, vocabulary and methods will be maintained across the school with useful tools such as ‘part-whole models’ etc becoming increasingly familiar to pupils as they progress through the school. </a:t>
            </a:r>
            <a:endParaRPr lang="en-GB" sz="2000">
              <a:ea typeface="Calibri"/>
              <a:cs typeface="Calibri"/>
            </a:endParaRPr>
          </a:p>
          <a:p>
            <a:pPr marL="0" indent="0">
              <a:buNone/>
            </a:pPr>
            <a:r>
              <a:rPr lang="en-GB" sz="2000" dirty="0">
                <a:solidFill>
                  <a:srgbClr val="339966"/>
                </a:solidFill>
                <a:latin typeface="Arial"/>
                <a:cs typeface="Arial"/>
              </a:rPr>
              <a:t>• Teachers should decide the pace through which pupils travel through objectives bearing in mind that some pupils may need to spend more time with some concepts than others whilst some will need challenge at a ‘greater depth.’ It is desirable that the overwhelming majority of pupils will have ‘mastered’ all of the objectives associated with their stage of the mathematics curriculum. In most areas, pupils will need periods of consolidation, practice and revision.</a:t>
            </a:r>
            <a:endParaRPr lang="en-GB" sz="2000" dirty="0">
              <a:ea typeface="Calibri"/>
              <a:cs typeface="Calibri"/>
            </a:endParaRPr>
          </a:p>
          <a:p>
            <a:pPr marL="0" indent="0">
              <a:buNone/>
            </a:pPr>
            <a:r>
              <a:rPr lang="en-GB" sz="2000" dirty="0">
                <a:solidFill>
                  <a:srgbClr val="339966"/>
                </a:solidFill>
                <a:latin typeface="Arial"/>
                <a:cs typeface="Arial"/>
              </a:rPr>
              <a:t>• By the end of Year 4, the overwhelming majority of pupils will know their multiplication tables fluently to 12 x 12.  </a:t>
            </a:r>
            <a:r>
              <a:rPr lang="en-GB" sz="2000" dirty="0" err="1">
                <a:solidFill>
                  <a:srgbClr val="339966"/>
                </a:solidFill>
                <a:latin typeface="Arial"/>
                <a:cs typeface="Arial"/>
              </a:rPr>
              <a:t>TTRockstars</a:t>
            </a:r>
            <a:r>
              <a:rPr lang="en-GB" sz="2000" dirty="0">
                <a:solidFill>
                  <a:srgbClr val="339966"/>
                </a:solidFill>
                <a:latin typeface="Arial"/>
                <a:cs typeface="Arial"/>
              </a:rPr>
              <a:t> is used to support this aspect of learning.</a:t>
            </a:r>
            <a:endParaRPr lang="en-GB" sz="2000" dirty="0">
              <a:ea typeface="Calibri"/>
              <a:cs typeface="Calibri"/>
            </a:endParaRPr>
          </a:p>
          <a:p>
            <a:pPr marL="0" indent="0">
              <a:buNone/>
            </a:pPr>
            <a:r>
              <a:rPr lang="en-GB" sz="2000" dirty="0">
                <a:solidFill>
                  <a:srgbClr val="339966"/>
                </a:solidFill>
                <a:latin typeface="Arial"/>
                <a:cs typeface="Arial"/>
              </a:rPr>
              <a:t>• Assessments are made of pupils’ progress during and following teaching and these assessments are used to inform subsequent teaching.</a:t>
            </a:r>
            <a:endParaRPr lang="en-GB" sz="2000" dirty="0">
              <a:ea typeface="Calibri"/>
              <a:cs typeface="Calibri"/>
            </a:endParaRPr>
          </a:p>
          <a:p>
            <a:pPr marL="0" indent="0">
              <a:buNone/>
            </a:pPr>
            <a:r>
              <a:rPr lang="en-GB" sz="2000" dirty="0">
                <a:solidFill>
                  <a:srgbClr val="339966"/>
                </a:solidFill>
                <a:latin typeface="Arial"/>
                <a:cs typeface="Arial"/>
              </a:rPr>
              <a:t>• Teacher assessments are supplemented with formal summative testing at key points across any series of lessons and these assessments tie in with the school’s wider assessment policy.</a:t>
            </a:r>
            <a:endParaRPr lang="en-GB" sz="2000" dirty="0">
              <a:ea typeface="Calibri" panose="020F0502020204030204"/>
              <a:cs typeface="Calibri" panose="020F0502020204030204"/>
            </a:endParaRPr>
          </a:p>
          <a:p>
            <a:endParaRPr lang="en-GB" dirty="0">
              <a:ea typeface="Calibri"/>
              <a:cs typeface="Calibri"/>
            </a:endParaRPr>
          </a:p>
        </p:txBody>
      </p:sp>
    </p:spTree>
    <p:extLst>
      <p:ext uri="{BB962C8B-B14F-4D97-AF65-F5344CB8AC3E}">
        <p14:creationId xmlns:p14="http://schemas.microsoft.com/office/powerpoint/2010/main" val="2831347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DB780-B418-8D93-2E03-3DDC7410932B}"/>
              </a:ext>
            </a:extLst>
          </p:cNvPr>
          <p:cNvSpPr>
            <a:spLocks noGrp="1"/>
          </p:cNvSpPr>
          <p:nvPr>
            <p:ph type="title"/>
          </p:nvPr>
        </p:nvSpPr>
        <p:spPr/>
        <p:txBody>
          <a:bodyPr/>
          <a:lstStyle/>
          <a:p>
            <a:r>
              <a:rPr lang="en-GB" dirty="0">
                <a:ea typeface="Calibri Light"/>
                <a:cs typeface="Calibri Light"/>
              </a:rPr>
              <a:t>Maths - Impact</a:t>
            </a:r>
            <a:endParaRPr lang="en-GB" dirty="0"/>
          </a:p>
        </p:txBody>
      </p:sp>
      <p:sp>
        <p:nvSpPr>
          <p:cNvPr id="3" name="Content Placeholder 2">
            <a:extLst>
              <a:ext uri="{FF2B5EF4-FFF2-40B4-BE49-F238E27FC236}">
                <a16:creationId xmlns:a16="http://schemas.microsoft.com/office/drawing/2014/main" id="{1995EA8D-3BB3-D0D9-4D23-004E07B9283B}"/>
              </a:ext>
            </a:extLst>
          </p:cNvPr>
          <p:cNvSpPr>
            <a:spLocks noGrp="1"/>
          </p:cNvSpPr>
          <p:nvPr>
            <p:ph idx="1"/>
          </p:nvPr>
        </p:nvSpPr>
        <p:spPr/>
        <p:txBody>
          <a:bodyPr vert="horz" lIns="91440" tIns="45720" rIns="91440" bIns="45720" rtlCol="0" anchor="t">
            <a:normAutofit/>
          </a:bodyPr>
          <a:lstStyle/>
          <a:p>
            <a:pPr marL="0" indent="0">
              <a:buNone/>
            </a:pPr>
            <a:r>
              <a:rPr lang="en-GB" sz="2000" dirty="0">
                <a:solidFill>
                  <a:srgbClr val="339966"/>
                </a:solidFill>
                <a:latin typeface="Arial"/>
                <a:cs typeface="Arial"/>
              </a:rPr>
              <a:t>•    Children demonstrate a deep understanding of maths. This includes the recollection of the times table. </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Children display a positive and resilient attitude towards mathematics and an awareness of the fascination of mathematics. </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Children show confidence in believing that they will achieve.</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Each child achieves objectives (expected standard) for year group. </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The flexibility and fluidity to move between different contexts and representations of maths.</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The chance to develop the ability to recognise relationships and make connections in maths lessons. </a:t>
            </a:r>
            <a:r>
              <a:rPr lang="en-GB" sz="2000" dirty="0">
                <a:latin typeface="Arial"/>
                <a:cs typeface="Arial"/>
              </a:rPr>
              <a:t/>
            </a:r>
            <a:br>
              <a:rPr lang="en-GB" sz="2000" dirty="0">
                <a:latin typeface="Arial"/>
                <a:cs typeface="Arial"/>
              </a:rPr>
            </a:br>
            <a:r>
              <a:rPr lang="en-GB" sz="2000" dirty="0">
                <a:solidFill>
                  <a:srgbClr val="339966"/>
                </a:solidFill>
                <a:latin typeface="Arial"/>
                <a:cs typeface="Arial"/>
              </a:rPr>
              <a:t>•    Mathematical concepts or skills are mastered when a child can show it in multiple ways, using the mathematical language to explain their ideas, and can independently apply the concept to new problems in unfamiliar </a:t>
            </a:r>
            <a:r>
              <a:rPr lang="en-GB" sz="2000">
                <a:solidFill>
                  <a:srgbClr val="339966"/>
                </a:solidFill>
                <a:latin typeface="Arial"/>
                <a:cs typeface="Arial"/>
              </a:rPr>
              <a:t>situations.</a:t>
            </a:r>
            <a:endParaRPr lang="en-GB" sz="2000">
              <a:latin typeface="Arial"/>
              <a:cs typeface="Arial"/>
            </a:endParaRPr>
          </a:p>
          <a:p>
            <a:pPr marL="0" indent="0">
              <a:buNone/>
            </a:pPr>
            <a:r>
              <a:rPr lang="en-GB" sz="2000" dirty="0">
                <a:solidFill>
                  <a:srgbClr val="339966"/>
                </a:solidFill>
                <a:latin typeface="Arial"/>
                <a:cs typeface="Arial"/>
              </a:rPr>
              <a:t>•    They will show an increasing ability to successfully apply their mathematics to real-life situations.</a:t>
            </a:r>
            <a:endParaRPr lang="en-GB" sz="2000" dirty="0">
              <a:ea typeface="Calibri" panose="020F0502020204030204"/>
              <a:cs typeface="Calibri" panose="020F0502020204030204"/>
            </a:endParaRPr>
          </a:p>
          <a:p>
            <a:endParaRPr lang="en-GB" dirty="0">
              <a:ea typeface="Calibri"/>
              <a:cs typeface="Calibri"/>
            </a:endParaRPr>
          </a:p>
        </p:txBody>
      </p:sp>
    </p:spTree>
    <p:extLst>
      <p:ext uri="{BB962C8B-B14F-4D97-AF65-F5344CB8AC3E}">
        <p14:creationId xmlns:p14="http://schemas.microsoft.com/office/powerpoint/2010/main" val="17959656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56B9E2A850A841A46DF84836850B56" ma:contentTypeVersion="17" ma:contentTypeDescription="Create a new document." ma:contentTypeScope="" ma:versionID="35d3d59e7a608a58fd57636eab1f4218">
  <xsd:schema xmlns:xsd="http://www.w3.org/2001/XMLSchema" xmlns:xs="http://www.w3.org/2001/XMLSchema" xmlns:p="http://schemas.microsoft.com/office/2006/metadata/properties" xmlns:ns2="d5d9292d-8b82-4250-868d-9e6fc68dd06f" xmlns:ns3="59025288-42e0-4d93-ae8f-1814a6634206" targetNamespace="http://schemas.microsoft.com/office/2006/metadata/properties" ma:root="true" ma:fieldsID="e5f2706ed5dceff3db2259c0cfd8e5c9" ns2:_="" ns3:_="">
    <xsd:import namespace="d5d9292d-8b82-4250-868d-9e6fc68dd06f"/>
    <xsd:import namespace="59025288-42e0-4d93-ae8f-1814a663420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d9292d-8b82-4250-868d-9e6fc68dd0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4784c52-400e-44fd-85e2-d90bcdba3ae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025288-42e0-4d93-ae8f-1814a663420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090e33e-c92e-42da-8fcb-38db8b337a96}" ma:internalName="TaxCatchAll" ma:showField="CatchAllData" ma:web="59025288-42e0-4d93-ae8f-1814a663420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5d9292d-8b82-4250-868d-9e6fc68dd06f">
      <Terms xmlns="http://schemas.microsoft.com/office/infopath/2007/PartnerControls"/>
    </lcf76f155ced4ddcb4097134ff3c332f>
    <TaxCatchAll xmlns="59025288-42e0-4d93-ae8f-1814a6634206" xsi:nil="true"/>
  </documentManagement>
</p:properties>
</file>

<file path=customXml/itemProps1.xml><?xml version="1.0" encoding="utf-8"?>
<ds:datastoreItem xmlns:ds="http://schemas.openxmlformats.org/officeDocument/2006/customXml" ds:itemID="{58B65AB0-B3BE-4DD9-8F40-2ED82279B9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d9292d-8b82-4250-868d-9e6fc68dd06f"/>
    <ds:schemaRef ds:uri="59025288-42e0-4d93-ae8f-1814a66342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BEB6869-6717-4664-84C3-C809EFD64398}">
  <ds:schemaRefs>
    <ds:schemaRef ds:uri="http://schemas.microsoft.com/sharepoint/v3/contenttype/forms"/>
  </ds:schemaRefs>
</ds:datastoreItem>
</file>

<file path=customXml/itemProps3.xml><?xml version="1.0" encoding="utf-8"?>
<ds:datastoreItem xmlns:ds="http://schemas.openxmlformats.org/officeDocument/2006/customXml" ds:itemID="{2EE7C437-0AFE-4501-8F79-CEFCA6962583}">
  <ds:schemaRefs>
    <ds:schemaRef ds:uri="http://schemas.microsoft.com/office/2006/metadata/properties"/>
    <ds:schemaRef ds:uri="http://purl.org/dc/elements/1.1/"/>
    <ds:schemaRef ds:uri="59025288-42e0-4d93-ae8f-1814a6634206"/>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d5d9292d-8b82-4250-868d-9e6fc68dd06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950</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Maths Curriculum at Bury</vt:lpstr>
      <vt:lpstr>National Curriculum - Aims</vt:lpstr>
      <vt:lpstr>Maths - Intent</vt:lpstr>
      <vt:lpstr>Maths - Implementation</vt:lpstr>
      <vt:lpstr>Maths - Implementation</vt:lpstr>
      <vt:lpstr>Maths - Impact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Seymour</dc:creator>
  <cp:lastModifiedBy>Rachel Seymour</cp:lastModifiedBy>
  <cp:revision>70</cp:revision>
  <dcterms:created xsi:type="dcterms:W3CDTF">2023-07-17T09:06:32Z</dcterms:created>
  <dcterms:modified xsi:type="dcterms:W3CDTF">2023-07-17T09:47:56Z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0x0101006056B9E2A850A841A46DF84836850B56</vt:lpwstr>
  </property>
  <property fmtid="{D5CDD505-2E9C-101B-9397-08002B2CF9AE}" pid="3" name="MediaServiceImageTags">
    <vt:lpwstr/>
  </property>
</Properties>
</file>