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68CC24-6294-9F29-F996-6ED5C7D82DDD}" v="818" dt="2023-09-26T15:00:29.674"/>
    <p1510:client id="{6D8A2A90-FE1F-4753-A0F1-DD7F71342D6D}" v="2352" dt="2023-09-25T16:24:05.454"/>
    <p1510:client id="{9B80165A-2CA3-1299-2B46-DDA0BED88E9F}" v="154" dt="2023-09-26T15:05:28.5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57" d="100"/>
          <a:sy n="57" d="100"/>
        </p:scale>
        <p:origin x="52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684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289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3064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097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50109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345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2284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475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379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573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46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931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604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883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629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953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155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sounds-writ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8ZMfYjdN-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youtube.com/watch?v=PHVHne036Rc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5349" y="333182"/>
            <a:ext cx="7766936" cy="1646302"/>
          </a:xfrm>
        </p:spPr>
        <p:txBody>
          <a:bodyPr/>
          <a:lstStyle/>
          <a:p>
            <a:pPr algn="ctr"/>
            <a:r>
              <a:rPr lang="en-GB" dirty="0"/>
              <a:t>Sounds Write phonics</a:t>
            </a:r>
            <a:br>
              <a:rPr lang="en-GB" dirty="0"/>
            </a:br>
            <a:r>
              <a:rPr lang="en-GB" dirty="0"/>
              <a:t>Parent workshop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400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www.sounds-write.co.uk</a:t>
            </a:r>
            <a:endParaRPr lang="en-GB" sz="4400" dirty="0">
              <a:solidFill>
                <a:schemeClr val="tx1"/>
              </a:solidFill>
            </a:endParaRPr>
          </a:p>
        </p:txBody>
      </p:sp>
      <p:pic>
        <p:nvPicPr>
          <p:cNvPr id="4" name="Picture 3" descr="A person in a boat&#10;&#10;Description automatically generated">
            <a:extLst>
              <a:ext uri="{FF2B5EF4-FFF2-40B4-BE49-F238E27FC236}">
                <a16:creationId xmlns:a16="http://schemas.microsoft.com/office/drawing/2014/main" id="{25DA5FEE-DD54-EC13-4DA0-CBEEEAECF5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3836" y="454249"/>
            <a:ext cx="2190750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123" y="197903"/>
            <a:ext cx="7766936" cy="1096899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en-GB" sz="5800" dirty="0">
                <a:solidFill>
                  <a:srgbClr val="90C226"/>
                </a:solidFill>
              </a:rPr>
              <a:t>How to help your child to read and write?</a:t>
            </a:r>
            <a:endParaRPr lang="en-US" dirty="0"/>
          </a:p>
        </p:txBody>
      </p:sp>
      <p:pic>
        <p:nvPicPr>
          <p:cNvPr id="4" name="Picture 3" descr="A person in a boat&#10;&#10;Description automatically generated">
            <a:extLst>
              <a:ext uri="{FF2B5EF4-FFF2-40B4-BE49-F238E27FC236}">
                <a16:creationId xmlns:a16="http://schemas.microsoft.com/office/drawing/2014/main" id="{25DA5FEE-DD54-EC13-4DA0-CBEEEAECF5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3836" y="454249"/>
            <a:ext cx="2190750" cy="21717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7177638-602A-1AAE-5CC4-982BB909F8F9}"/>
              </a:ext>
            </a:extLst>
          </p:cNvPr>
          <p:cNvSpPr txBox="1"/>
          <p:nvPr/>
        </p:nvSpPr>
        <p:spPr>
          <a:xfrm>
            <a:off x="697605" y="2347711"/>
            <a:ext cx="8143204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dirty="0"/>
              <a:t>"The more that you read the more things you will know.  </a:t>
            </a:r>
          </a:p>
          <a:p>
            <a:r>
              <a:rPr lang="en-GB" sz="2400" dirty="0"/>
              <a:t>The more that you learn the more places you will go."</a:t>
            </a:r>
          </a:p>
          <a:p>
            <a:endParaRPr lang="en-GB" sz="2400" dirty="0"/>
          </a:p>
          <a:p>
            <a:r>
              <a:rPr lang="en-GB" sz="2400" dirty="0"/>
              <a:t>Dr Seuss</a:t>
            </a:r>
          </a:p>
        </p:txBody>
      </p:sp>
      <p:pic>
        <p:nvPicPr>
          <p:cNvPr id="2" name="Picture 1" descr="A cartoon of a child reading a book&#10;&#10;Description automatically generated">
            <a:extLst>
              <a:ext uri="{FF2B5EF4-FFF2-40B4-BE49-F238E27FC236}">
                <a16:creationId xmlns:a16="http://schemas.microsoft.com/office/drawing/2014/main" id="{04C1DF35-52D8-58BA-3BBA-DB9BC4F6AF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686" y="3921640"/>
            <a:ext cx="3802083" cy="2310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583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4889" y="197903"/>
            <a:ext cx="8746650" cy="1096899"/>
          </a:xfrm>
        </p:spPr>
        <p:txBody>
          <a:bodyPr>
            <a:noAutofit/>
          </a:bodyPr>
          <a:lstStyle/>
          <a:p>
            <a:pPr algn="ctr"/>
            <a:r>
              <a:rPr lang="en-GB" sz="3200" dirty="0">
                <a:solidFill>
                  <a:srgbClr val="90C226"/>
                </a:solidFill>
              </a:rPr>
              <a:t>How do we teach reading at Bury CE primary?</a:t>
            </a:r>
          </a:p>
        </p:txBody>
      </p:sp>
      <p:pic>
        <p:nvPicPr>
          <p:cNvPr id="4" name="Picture 3" descr="A person in a boat&#10;&#10;Description automatically generated">
            <a:extLst>
              <a:ext uri="{FF2B5EF4-FFF2-40B4-BE49-F238E27FC236}">
                <a16:creationId xmlns:a16="http://schemas.microsoft.com/office/drawing/2014/main" id="{25DA5FEE-DD54-EC13-4DA0-CBEEEAECF5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3836" y="454249"/>
            <a:ext cx="2190750" cy="21717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7177638-602A-1AAE-5CC4-982BB909F8F9}"/>
              </a:ext>
            </a:extLst>
          </p:cNvPr>
          <p:cNvSpPr txBox="1"/>
          <p:nvPr/>
        </p:nvSpPr>
        <p:spPr>
          <a:xfrm>
            <a:off x="697605" y="2347711"/>
            <a:ext cx="814320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0FC7F79-D07B-CA36-B816-98BDB4E072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099235"/>
              </p:ext>
            </p:extLst>
          </p:nvPr>
        </p:nvGraphicFramePr>
        <p:xfrm>
          <a:off x="379676" y="820401"/>
          <a:ext cx="9067488" cy="567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2496">
                  <a:extLst>
                    <a:ext uri="{9D8B030D-6E8A-4147-A177-3AD203B41FA5}">
                      <a16:colId xmlns:a16="http://schemas.microsoft.com/office/drawing/2014/main" val="1029843144"/>
                    </a:ext>
                  </a:extLst>
                </a:gridCol>
                <a:gridCol w="3022496">
                  <a:extLst>
                    <a:ext uri="{9D8B030D-6E8A-4147-A177-3AD203B41FA5}">
                      <a16:colId xmlns:a16="http://schemas.microsoft.com/office/drawing/2014/main" val="3635185687"/>
                    </a:ext>
                  </a:extLst>
                </a:gridCol>
                <a:gridCol w="3022496">
                  <a:extLst>
                    <a:ext uri="{9D8B030D-6E8A-4147-A177-3AD203B41FA5}">
                      <a16:colId xmlns:a16="http://schemas.microsoft.com/office/drawing/2014/main" val="26490337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EYFS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Year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Year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44608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GB" dirty="0"/>
                        <a:t>Daily phonics (initial code)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GB" dirty="0"/>
                        <a:t>Daily story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GB" dirty="0"/>
                        <a:t>Language rich environments – quality interactions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GB" dirty="0"/>
                        <a:t>Role play area/small world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GB" dirty="0"/>
                        <a:t>Phonic scheme reading book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GB" dirty="0"/>
                        <a:t>School library book sent home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GB" dirty="0"/>
                        <a:t>Focus text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GB" dirty="0"/>
                        <a:t>Focus author/WBD/Author visit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GB" dirty="0"/>
                        <a:t>Traditional fairy tales – singing, drama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GB" sz="1800" b="0" i="0" u="none" strike="noStrike" noProof="0" dirty="0">
                          <a:solidFill>
                            <a:srgbClr val="000000"/>
                          </a:solidFill>
                          <a:latin typeface="Trebuchet MS"/>
                        </a:rPr>
                        <a:t>Daily phonics-(extended code – first spellings)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GB" sz="1800" b="0" i="0" u="none" strike="noStrike" noProof="0" dirty="0">
                          <a:solidFill>
                            <a:srgbClr val="000000"/>
                          </a:solidFill>
                          <a:latin typeface="Trebuchet MS"/>
                        </a:rPr>
                        <a:t>Daily story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GB" sz="1800" b="0" i="0" u="none" strike="noStrike" noProof="0" dirty="0">
                          <a:solidFill>
                            <a:srgbClr val="000000"/>
                          </a:solidFill>
                          <a:latin typeface="Trebuchet MS"/>
                        </a:rPr>
                        <a:t>Focus text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GB" sz="1800" b="0" i="0" u="none" strike="noStrike" noProof="0" dirty="0">
                          <a:solidFill>
                            <a:srgbClr val="000000"/>
                          </a:solidFill>
                          <a:latin typeface="Trebuchet MS"/>
                        </a:rPr>
                        <a:t>Phonic scheme reading book &amp; school book band book (when ready)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GB" sz="1800" b="0" i="0" u="none" strike="noStrike" noProof="0" dirty="0">
                          <a:solidFill>
                            <a:srgbClr val="000000"/>
                          </a:solidFill>
                          <a:latin typeface="Trebuchet MS"/>
                        </a:rPr>
                        <a:t>Teaching through first hand experience</a:t>
                      </a:r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800" b="0" i="0" u="none" strike="noStrike" noProof="0">
                          <a:solidFill>
                            <a:srgbClr val="000000"/>
                          </a:solidFill>
                          <a:latin typeface="Trebuchet MS"/>
                        </a:rPr>
                        <a:t>Focus text</a:t>
                      </a:r>
                      <a:endParaRPr lang="en-US" sz="1800" b="0" i="0" u="none" strike="noStrike" noProof="0">
                        <a:solidFill>
                          <a:srgbClr val="000000"/>
                        </a:solidFill>
                        <a:latin typeface="Trebuchet MS"/>
                      </a:endParaRPr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800" b="0" i="0" u="none" strike="noStrike" noProof="0" dirty="0">
                          <a:solidFill>
                            <a:srgbClr val="000000"/>
                          </a:solidFill>
                          <a:latin typeface="Trebuchet MS"/>
                        </a:rPr>
                        <a:t>Focus author/WBD/Author visit</a:t>
                      </a:r>
                      <a:endParaRPr lang="en-GB" dirty="0"/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GB" sz="1800" b="0" i="0" u="none" strike="noStrike" noProof="0" dirty="0">
                          <a:solidFill>
                            <a:srgbClr val="000000"/>
                          </a:solidFill>
                          <a:latin typeface="Trebuchet MS"/>
                        </a:rPr>
                        <a:t>Drama/hand actions to retell a known story or event</a:t>
                      </a:r>
                    </a:p>
                    <a:p>
                      <a:pPr marL="285750" lvl="0" indent="-285750">
                        <a:buFont typeface="Arial"/>
                        <a:buChar char="•"/>
                      </a:pPr>
                      <a:r>
                        <a:rPr lang="en-GB" sz="1800" b="0" i="0" u="none" strike="noStrike" noProof="0" dirty="0">
                          <a:solidFill>
                            <a:srgbClr val="000000"/>
                          </a:solidFill>
                          <a:latin typeface="Trebuchet MS"/>
                        </a:rPr>
                        <a:t>Phonics Play – free on-line resource</a:t>
                      </a:r>
                    </a:p>
                    <a:p>
                      <a:pPr lvl="0">
                        <a:buNone/>
                      </a:pPr>
                      <a:endParaRPr lang="en-GB" sz="1800" b="0" i="0" u="none" strike="noStrike" noProof="0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800" b="0" i="0" u="none" strike="noStrike" noProof="0" dirty="0">
                          <a:solidFill>
                            <a:srgbClr val="000000"/>
                          </a:solidFill>
                          <a:latin typeface="Trebuchet MS"/>
                        </a:rPr>
                        <a:t>Daily phonics-(extended code – more spellings)</a:t>
                      </a:r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800" b="0" i="0" u="none" strike="noStrike" noProof="0" dirty="0">
                          <a:solidFill>
                            <a:srgbClr val="000000"/>
                          </a:solidFill>
                          <a:latin typeface="Trebuchet MS"/>
                        </a:rPr>
                        <a:t>Daily story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800" b="0" i="0" u="none" strike="noStrike" noProof="0" dirty="0">
                          <a:solidFill>
                            <a:srgbClr val="000000"/>
                          </a:solidFill>
                          <a:latin typeface="Trebuchet MS"/>
                        </a:rPr>
                        <a:t>Focus text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800" b="0" i="0" u="none" strike="noStrike" noProof="0" dirty="0">
                          <a:solidFill>
                            <a:srgbClr val="000000"/>
                          </a:solidFill>
                          <a:latin typeface="Trebuchet MS"/>
                        </a:rPr>
                        <a:t>Phonic scheme reading book &amp; school book band book</a:t>
                      </a:r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800" b="0" i="0" u="none" strike="noStrike" noProof="0" dirty="0">
                          <a:solidFill>
                            <a:srgbClr val="000000"/>
                          </a:solidFill>
                          <a:latin typeface="Trebuchet MS"/>
                        </a:rPr>
                        <a:t>Teaching </a:t>
                      </a:r>
                      <a:r>
                        <a:rPr lang="en-GB" sz="1800" b="0" i="0" u="none" strike="noStrike" noProof="0">
                          <a:solidFill>
                            <a:srgbClr val="000000"/>
                          </a:solidFill>
                          <a:latin typeface="Trebuchet MS"/>
                        </a:rPr>
                        <a:t>through first hand </a:t>
                      </a:r>
                      <a:endParaRPr lang="en-US" sz="1800" b="0" i="0" u="none" strike="noStrike" noProof="0">
                        <a:solidFill>
                          <a:srgbClr val="000000"/>
                        </a:solidFill>
                        <a:latin typeface="Trebuchet MS"/>
                      </a:endParaRPr>
                    </a:p>
                    <a:p>
                      <a:pPr marL="0" lvl="0" indent="0">
                        <a:buClr>
                          <a:srgbClr val="000000"/>
                        </a:buClr>
                        <a:buNone/>
                      </a:pPr>
                      <a:r>
                        <a:rPr lang="en-GB" sz="1800" b="0" i="0" u="none" strike="noStrike" noProof="0">
                          <a:solidFill>
                            <a:srgbClr val="000000"/>
                          </a:solidFill>
                          <a:latin typeface="Trebuchet MS"/>
                        </a:rPr>
                        <a:t>    experience</a:t>
                      </a:r>
                      <a:endParaRPr lang="en-US" sz="1800" b="0" i="0" u="none" strike="noStrike" noProof="0">
                        <a:solidFill>
                          <a:srgbClr val="000000"/>
                        </a:solidFill>
                        <a:latin typeface="Trebuchet MS"/>
                      </a:endParaRPr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800" b="0" i="0" u="none" strike="noStrike" noProof="0">
                          <a:solidFill>
                            <a:srgbClr val="000000"/>
                          </a:solidFill>
                          <a:latin typeface="Trebuchet MS"/>
                        </a:rPr>
                        <a:t>Focus text</a:t>
                      </a:r>
                      <a:endParaRPr lang="en-US" sz="1800" b="0" i="0" u="none" strike="noStrike" noProof="0">
                        <a:solidFill>
                          <a:srgbClr val="000000"/>
                        </a:solidFill>
                        <a:latin typeface="Trebuchet MS"/>
                      </a:endParaRPr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800" b="0" i="0" u="none" strike="noStrike" noProof="0">
                          <a:solidFill>
                            <a:srgbClr val="000000"/>
                          </a:solidFill>
                          <a:latin typeface="Trebuchet MS"/>
                        </a:rPr>
                        <a:t>Focus author/WBD/Author visit</a:t>
                      </a:r>
                      <a:endParaRPr lang="en-GB"/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GB" sz="1800" b="0" i="0" u="none" strike="noStrike" noProof="0" dirty="0">
                          <a:solidFill>
                            <a:srgbClr val="000000"/>
                          </a:solidFill>
                          <a:latin typeface="Trebuchet MS"/>
                        </a:rPr>
                        <a:t>Drama/hand actions to retell a known story or event</a:t>
                      </a:r>
                      <a:endParaRPr lang="en-GB" dirty="0"/>
                    </a:p>
                    <a:p>
                      <a:pPr marL="285750" lvl="0" indent="-285750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endParaRPr lang="en-GB" sz="1800" b="0" i="0" u="none" strike="noStrike" noProof="0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9308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879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123" y="197903"/>
            <a:ext cx="7766936" cy="1096899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en-GB" sz="5800" dirty="0">
                <a:solidFill>
                  <a:srgbClr val="90C226"/>
                </a:solidFill>
              </a:rPr>
              <a:t>Sounds Write programme – why?</a:t>
            </a:r>
          </a:p>
        </p:txBody>
      </p:sp>
      <p:pic>
        <p:nvPicPr>
          <p:cNvPr id="4" name="Picture 3" descr="A person in a boat&#10;&#10;Description automatically generated">
            <a:extLst>
              <a:ext uri="{FF2B5EF4-FFF2-40B4-BE49-F238E27FC236}">
                <a16:creationId xmlns:a16="http://schemas.microsoft.com/office/drawing/2014/main" id="{25DA5FEE-DD54-EC13-4DA0-CBEEEAECF5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3836" y="454249"/>
            <a:ext cx="2190750" cy="21717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7177638-602A-1AAE-5CC4-982BB909F8F9}"/>
              </a:ext>
            </a:extLst>
          </p:cNvPr>
          <p:cNvSpPr txBox="1"/>
          <p:nvPr/>
        </p:nvSpPr>
        <p:spPr>
          <a:xfrm>
            <a:off x="332704" y="748584"/>
            <a:ext cx="8486640" cy="66479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GB" sz="2400" dirty="0"/>
              <a:t>Consistent approach – investment in staff</a:t>
            </a:r>
            <a:endParaRPr lang="en-US"/>
          </a:p>
          <a:p>
            <a:pPr marL="342900" indent="-342900">
              <a:buFont typeface="Arial"/>
              <a:buChar char="•"/>
            </a:pPr>
            <a:r>
              <a:rPr lang="en-GB" sz="2400" dirty="0"/>
              <a:t>Starts with what the children learn naturally – language.  Reading and writing does not come naturally.</a:t>
            </a:r>
          </a:p>
          <a:p>
            <a:pPr marL="342900" indent="-342900">
              <a:buFont typeface="Arial"/>
              <a:buChar char="•"/>
            </a:pPr>
            <a:r>
              <a:rPr lang="en-GB" sz="2400" dirty="0"/>
              <a:t>Slowing learning down to really embed knowledge and skills </a:t>
            </a:r>
          </a:p>
          <a:p>
            <a:pPr marL="342900" indent="-342900">
              <a:buFont typeface="Arial"/>
              <a:buChar char="•"/>
            </a:pPr>
            <a:r>
              <a:rPr lang="en-GB" sz="2400" dirty="0"/>
              <a:t>Very clear and precise vocabulary to teach sounds and symbols</a:t>
            </a:r>
          </a:p>
          <a:p>
            <a:pPr marL="342900" indent="-342900">
              <a:buFont typeface="Arial"/>
              <a:buChar char="•"/>
            </a:pPr>
            <a:r>
              <a:rPr lang="en-GB" sz="2400" dirty="0"/>
              <a:t>Teaches children the code needed to become a confident – reader/writer/speller</a:t>
            </a:r>
          </a:p>
          <a:p>
            <a:pPr marL="342900" indent="-342900">
              <a:buFont typeface="Arial"/>
              <a:buChar char="•"/>
            </a:pPr>
            <a:r>
              <a:rPr lang="en-GB" sz="2400" dirty="0"/>
              <a:t>It aims to build children's speaking and listening in their own right as well as prepare children for learning to read by developing their phonic knowledge and skills. </a:t>
            </a:r>
          </a:p>
          <a:p>
            <a:pPr marL="342900" indent="-342900">
              <a:buFont typeface="Arial"/>
              <a:buChar char="•"/>
            </a:pPr>
            <a:r>
              <a:rPr lang="en-GB" sz="2400" dirty="0"/>
              <a:t>It sets out a detailed and systematic programme for teaching phonics  skills for children starting at the age of four, with the aim of becoming fluent readers by the age of seven.</a:t>
            </a:r>
          </a:p>
          <a:p>
            <a:endParaRPr lang="en-GB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0466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123" y="197903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en-GB" sz="4800" dirty="0">
                <a:solidFill>
                  <a:srgbClr val="90C226"/>
                </a:solidFill>
              </a:rPr>
              <a:t>Conceptual knowledge</a:t>
            </a:r>
          </a:p>
        </p:txBody>
      </p:sp>
      <p:pic>
        <p:nvPicPr>
          <p:cNvPr id="4" name="Picture 3" descr="A person in a boat&#10;&#10;Description automatically generated">
            <a:extLst>
              <a:ext uri="{FF2B5EF4-FFF2-40B4-BE49-F238E27FC236}">
                <a16:creationId xmlns:a16="http://schemas.microsoft.com/office/drawing/2014/main" id="{25DA5FEE-DD54-EC13-4DA0-CBEEEAECF5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3836" y="454249"/>
            <a:ext cx="2190750" cy="21717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7177638-602A-1AAE-5CC4-982BB909F8F9}"/>
              </a:ext>
            </a:extLst>
          </p:cNvPr>
          <p:cNvSpPr txBox="1"/>
          <p:nvPr/>
        </p:nvSpPr>
        <p:spPr>
          <a:xfrm>
            <a:off x="740535" y="1049091"/>
            <a:ext cx="8701288" cy="35394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dirty="0"/>
              <a:t>To become fluent readers and spellers children need to know:</a:t>
            </a:r>
          </a:p>
          <a:p>
            <a:pPr marL="457200" indent="-457200">
              <a:buAutoNum type="arabicPeriod"/>
            </a:pPr>
            <a:endParaRPr lang="en-GB" sz="2000" b="1" dirty="0"/>
          </a:p>
          <a:p>
            <a:pPr marL="457200" indent="-457200">
              <a:buAutoNum type="arabicPeriod"/>
            </a:pPr>
            <a:r>
              <a:rPr lang="en-GB" sz="2000" b="1" dirty="0"/>
              <a:t>Letters are used to spell individual sounds </a:t>
            </a:r>
            <a:r>
              <a:rPr lang="en-GB" sz="2000" dirty="0"/>
              <a:t>(one sound at a time, left to right on the page) (LW – lesson 1)</a:t>
            </a:r>
          </a:p>
          <a:p>
            <a:pPr marL="457200" indent="-457200">
              <a:buAutoNum type="arabicPeriod"/>
            </a:pPr>
            <a:r>
              <a:rPr lang="en-GB" sz="2000" b="1" dirty="0"/>
              <a:t>Each sound may be spelled by one or more letters</a:t>
            </a:r>
            <a:r>
              <a:rPr lang="en-GB" sz="2000" dirty="0"/>
              <a:t> e.g. cat, </a:t>
            </a:r>
            <a:r>
              <a:rPr lang="en-GB" sz="2000" b="1" dirty="0"/>
              <a:t>sh</a:t>
            </a:r>
            <a:r>
              <a:rPr lang="en-GB" sz="2000" dirty="0"/>
              <a:t>ip, n</a:t>
            </a:r>
            <a:r>
              <a:rPr lang="en-GB" sz="2000" b="1" dirty="0"/>
              <a:t>igh</a:t>
            </a:r>
            <a:r>
              <a:rPr lang="en-GB" sz="2000" dirty="0"/>
              <a:t>t, w</a:t>
            </a:r>
            <a:r>
              <a:rPr lang="en-GB" sz="2000" b="1" dirty="0"/>
              <a:t>eigh</a:t>
            </a:r>
            <a:r>
              <a:rPr lang="en-GB" sz="2000" dirty="0"/>
              <a:t>t</a:t>
            </a:r>
          </a:p>
          <a:p>
            <a:pPr marL="457200" indent="-457200">
              <a:buAutoNum type="arabicPeriod"/>
            </a:pPr>
            <a:r>
              <a:rPr lang="en-GB" sz="2000" b="1" dirty="0"/>
              <a:t>Sounds may be written in more than one way </a:t>
            </a:r>
            <a:r>
              <a:rPr lang="en-GB" sz="2000" dirty="0"/>
              <a:t>e.g. pl</a:t>
            </a:r>
            <a:r>
              <a:rPr lang="en-GB" sz="2000" b="1" dirty="0"/>
              <a:t>ay, </a:t>
            </a:r>
            <a:r>
              <a:rPr lang="en-GB" sz="2000" dirty="0"/>
              <a:t>g</a:t>
            </a:r>
            <a:r>
              <a:rPr lang="en-GB" sz="2000" b="1" dirty="0"/>
              <a:t>a</a:t>
            </a:r>
            <a:r>
              <a:rPr lang="en-GB" sz="2000" dirty="0"/>
              <a:t>t</a:t>
            </a:r>
            <a:r>
              <a:rPr lang="en-GB" sz="2000" b="1" dirty="0"/>
              <a:t>e, </a:t>
            </a:r>
            <a:r>
              <a:rPr lang="en-GB" sz="2000" dirty="0"/>
              <a:t>gr</a:t>
            </a:r>
            <a:r>
              <a:rPr lang="en-GB" sz="2000" b="1" dirty="0"/>
              <a:t>ea</a:t>
            </a:r>
            <a:r>
              <a:rPr lang="en-GB" sz="2000" dirty="0"/>
              <a:t>t and r</a:t>
            </a:r>
            <a:r>
              <a:rPr lang="en-GB" sz="2000" b="1" dirty="0"/>
              <a:t>ai</a:t>
            </a:r>
            <a:r>
              <a:rPr lang="en-GB" sz="2000" dirty="0"/>
              <a:t>n</a:t>
            </a:r>
            <a:r>
              <a:rPr lang="en-GB" sz="2000" b="1" dirty="0"/>
              <a:t> </a:t>
            </a:r>
            <a:r>
              <a:rPr lang="en-GB" sz="2000" dirty="0"/>
              <a:t>(RS - lesson 6)</a:t>
            </a:r>
          </a:p>
          <a:p>
            <a:pPr marL="457200" indent="-457200">
              <a:buAutoNum type="arabicPeriod"/>
            </a:pPr>
            <a:r>
              <a:rPr lang="en-GB" sz="2000" b="1" dirty="0"/>
              <a:t>Many spellings represent more than one sound </a:t>
            </a:r>
            <a:r>
              <a:rPr lang="en-GB" sz="2000" dirty="0"/>
              <a:t>e.g. the spelling &lt;</a:t>
            </a:r>
            <a:r>
              <a:rPr lang="en-GB" sz="2000" dirty="0" err="1"/>
              <a:t>ea</a:t>
            </a:r>
            <a:r>
              <a:rPr lang="en-GB" sz="2000" dirty="0"/>
              <a:t>&gt; can represent the sounds: s</a:t>
            </a:r>
            <a:r>
              <a:rPr lang="en-GB" sz="2000" b="1" dirty="0"/>
              <a:t>ea</a:t>
            </a:r>
            <a:r>
              <a:rPr lang="en-GB" sz="2000" dirty="0"/>
              <a:t>t, h</a:t>
            </a:r>
            <a:r>
              <a:rPr lang="en-GB" sz="2000" b="1" dirty="0"/>
              <a:t>ea</a:t>
            </a:r>
            <a:r>
              <a:rPr lang="en-GB" sz="2000" dirty="0"/>
              <a:t>d, br</a:t>
            </a:r>
            <a:r>
              <a:rPr lang="en-GB" sz="2000" b="1" dirty="0"/>
              <a:t>ea</a:t>
            </a:r>
            <a:r>
              <a:rPr lang="en-GB" sz="2000" dirty="0"/>
              <a:t>k (RS – lesson 10)</a:t>
            </a:r>
            <a:endParaRPr lang="en-GB" sz="2000" b="1" dirty="0"/>
          </a:p>
          <a:p>
            <a:pPr marL="457200" indent="-457200">
              <a:buAutoNum type="arabicPeriod"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966107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123" y="197903"/>
            <a:ext cx="7766936" cy="1096899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GB" sz="5800" dirty="0">
                <a:solidFill>
                  <a:srgbClr val="90C226"/>
                </a:solidFill>
              </a:rPr>
              <a:t>Precise language we need to use when teaching our phonics lessons...</a:t>
            </a:r>
          </a:p>
        </p:txBody>
      </p:sp>
      <p:pic>
        <p:nvPicPr>
          <p:cNvPr id="4" name="Picture 3" descr="A person in a boat&#10;&#10;Description automatically generated">
            <a:extLst>
              <a:ext uri="{FF2B5EF4-FFF2-40B4-BE49-F238E27FC236}">
                <a16:creationId xmlns:a16="http://schemas.microsoft.com/office/drawing/2014/main" id="{25DA5FEE-DD54-EC13-4DA0-CBEEEAECF5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3836" y="454249"/>
            <a:ext cx="2190750" cy="21717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7177638-602A-1AAE-5CC4-982BB909F8F9}"/>
              </a:ext>
            </a:extLst>
          </p:cNvPr>
          <p:cNvSpPr txBox="1"/>
          <p:nvPr/>
        </p:nvSpPr>
        <p:spPr>
          <a:xfrm>
            <a:off x="677813" y="1417477"/>
            <a:ext cx="8143204" cy="38472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Pure sounds (e.g. no 'uh' on the end of sounds)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Different spellings for the sounds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2 letters one sound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"say</a:t>
            </a:r>
            <a:r>
              <a:rPr lang="en-GB" sz="2800"/>
              <a:t> the sounds to read the word"</a:t>
            </a:r>
            <a:endParaRPr lang="en-GB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"say the sounds to write the word"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Stopping to explain language – give an example of word in a sentence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Gesturing left to right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258960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123" y="197903"/>
            <a:ext cx="7766936" cy="1096899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en-GB" sz="5800" dirty="0">
                <a:solidFill>
                  <a:srgbClr val="90C226"/>
                </a:solidFill>
              </a:rPr>
              <a:t>How to help your child to read and write?</a:t>
            </a:r>
            <a:endParaRPr lang="en-US" dirty="0"/>
          </a:p>
        </p:txBody>
      </p:sp>
      <p:pic>
        <p:nvPicPr>
          <p:cNvPr id="4" name="Picture 3" descr="A person in a boat&#10;&#10;Description automatically generated">
            <a:extLst>
              <a:ext uri="{FF2B5EF4-FFF2-40B4-BE49-F238E27FC236}">
                <a16:creationId xmlns:a16="http://schemas.microsoft.com/office/drawing/2014/main" id="{25DA5FEE-DD54-EC13-4DA0-CBEEEAECF5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3836" y="454249"/>
            <a:ext cx="2190750" cy="21717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7177638-602A-1AAE-5CC4-982BB909F8F9}"/>
              </a:ext>
            </a:extLst>
          </p:cNvPr>
          <p:cNvSpPr txBox="1"/>
          <p:nvPr/>
        </p:nvSpPr>
        <p:spPr>
          <a:xfrm>
            <a:off x="499684" y="1536230"/>
            <a:ext cx="8321333" cy="31700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dirty="0">
                <a:ea typeface="+mn-lt"/>
                <a:cs typeface="+mn-lt"/>
              </a:rPr>
              <a:t>When helping your children with reading it is really important to have the correct pronunciation of the sounds, for example</a:t>
            </a:r>
          </a:p>
          <a:p>
            <a:endParaRPr lang="en-GB" sz="2000" dirty="0">
              <a:ea typeface="+mn-lt"/>
              <a:cs typeface="+mn-lt"/>
            </a:endParaRPr>
          </a:p>
          <a:p>
            <a:r>
              <a:rPr lang="en-GB" sz="2000" dirty="0">
                <a:ea typeface="+mn-lt"/>
                <a:cs typeface="+mn-lt"/>
              </a:rPr>
              <a:t>C – a – t   could become </a:t>
            </a:r>
            <a:r>
              <a:rPr lang="en-GB" sz="2000" dirty="0" err="1">
                <a:ea typeface="+mn-lt"/>
                <a:cs typeface="+mn-lt"/>
              </a:rPr>
              <a:t>cerater</a:t>
            </a:r>
            <a:r>
              <a:rPr lang="en-GB" sz="2000" dirty="0">
                <a:ea typeface="+mn-lt"/>
                <a:cs typeface="+mn-lt"/>
              </a:rPr>
              <a:t> if pronounced incorrectly c(er) a t(er)</a:t>
            </a:r>
          </a:p>
          <a:p>
            <a:endParaRPr lang="en-GB" sz="2000" dirty="0">
              <a:ea typeface="+mn-lt"/>
              <a:cs typeface="+mn-lt"/>
            </a:endParaRPr>
          </a:p>
          <a:p>
            <a:endParaRPr lang="en-GB" sz="2000" dirty="0">
              <a:ea typeface="+mn-lt"/>
              <a:cs typeface="+mn-lt"/>
            </a:endParaRPr>
          </a:p>
          <a:p>
            <a:endParaRPr lang="en-GB" sz="2000" dirty="0">
              <a:ea typeface="+mn-lt"/>
              <a:cs typeface="+mn-lt"/>
            </a:endParaRPr>
          </a:p>
          <a:p>
            <a:pPr algn="l"/>
            <a:r>
              <a:rPr lang="en-GB" sz="2000" dirty="0">
                <a:ea typeface="+mn-lt"/>
                <a:cs typeface="+mn-lt"/>
                <a:hlinkClick r:id="rId3"/>
              </a:rPr>
              <a:t>https://www.youtube.com/watch?v=a8ZMfYjdN-s</a:t>
            </a:r>
            <a:endParaRPr lang="en-US">
              <a:ea typeface="+mn-lt"/>
              <a:cs typeface="+mn-lt"/>
            </a:endParaRPr>
          </a:p>
          <a:p>
            <a:r>
              <a:rPr lang="en-GB" sz="2000" dirty="0">
                <a:ea typeface="+mn-lt"/>
                <a:cs typeface="+mn-lt"/>
                <a:hlinkClick r:id="rId4"/>
              </a:rPr>
              <a:t>https://www.youtube.com/watch?v=PHVHne036Rc</a:t>
            </a:r>
            <a:endParaRPr lang="en-GB">
              <a:ea typeface="+mn-lt"/>
              <a:cs typeface="+mn-lt"/>
            </a:endParaRP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732115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123" y="197903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en-GB" sz="5800" dirty="0">
                <a:solidFill>
                  <a:srgbClr val="90C226"/>
                </a:solidFill>
              </a:rPr>
              <a:t>Any questions?</a:t>
            </a:r>
          </a:p>
        </p:txBody>
      </p:sp>
      <p:pic>
        <p:nvPicPr>
          <p:cNvPr id="4" name="Picture 3" descr="A person in a boat&#10;&#10;Description automatically generated">
            <a:extLst>
              <a:ext uri="{FF2B5EF4-FFF2-40B4-BE49-F238E27FC236}">
                <a16:creationId xmlns:a16="http://schemas.microsoft.com/office/drawing/2014/main" id="{25DA5FEE-DD54-EC13-4DA0-CBEEEAECF5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3836" y="454249"/>
            <a:ext cx="2190750" cy="21717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7177638-602A-1AAE-5CC4-982BB909F8F9}"/>
              </a:ext>
            </a:extLst>
          </p:cNvPr>
          <p:cNvSpPr txBox="1"/>
          <p:nvPr/>
        </p:nvSpPr>
        <p:spPr>
          <a:xfrm>
            <a:off x="697605" y="2347711"/>
            <a:ext cx="8143204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ea typeface="+mn-lt"/>
                <a:cs typeface="+mn-lt"/>
              </a:rPr>
              <a:t>Useful information for parents and also a training opportunity which is free!</a:t>
            </a:r>
          </a:p>
          <a:p>
            <a:endParaRPr lang="en-GB" dirty="0">
              <a:ea typeface="+mn-lt"/>
              <a:cs typeface="+mn-lt"/>
            </a:endParaRPr>
          </a:p>
          <a:p>
            <a:pPr algn="l"/>
            <a:r>
              <a:rPr lang="en-GB" dirty="0">
                <a:ea typeface="+mn-lt"/>
                <a:cs typeface="+mn-lt"/>
              </a:rPr>
              <a:t>https://sounds-write.co.uk/support-for-parents-and-carers/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17009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56B9E2A850A841A46DF84836850B56" ma:contentTypeVersion="17" ma:contentTypeDescription="Create a new document." ma:contentTypeScope="" ma:versionID="35d3d59e7a608a58fd57636eab1f4218">
  <xsd:schema xmlns:xsd="http://www.w3.org/2001/XMLSchema" xmlns:xs="http://www.w3.org/2001/XMLSchema" xmlns:p="http://schemas.microsoft.com/office/2006/metadata/properties" xmlns:ns2="d5d9292d-8b82-4250-868d-9e6fc68dd06f" xmlns:ns3="59025288-42e0-4d93-ae8f-1814a6634206" targetNamespace="http://schemas.microsoft.com/office/2006/metadata/properties" ma:root="true" ma:fieldsID="e5f2706ed5dceff3db2259c0cfd8e5c9" ns2:_="" ns3:_="">
    <xsd:import namespace="d5d9292d-8b82-4250-868d-9e6fc68dd06f"/>
    <xsd:import namespace="59025288-42e0-4d93-ae8f-1814a66342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d9292d-8b82-4250-868d-9e6fc68dd0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4784c52-400e-44fd-85e2-d90bcdba3a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025288-42e0-4d93-ae8f-1814a6634206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90e33e-c92e-42da-8fcb-38db8b337a96}" ma:internalName="TaxCatchAll" ma:showField="CatchAllData" ma:web="59025288-42e0-4d93-ae8f-1814a66342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5d9292d-8b82-4250-868d-9e6fc68dd06f">
      <Terms xmlns="http://schemas.microsoft.com/office/infopath/2007/PartnerControls"/>
    </lcf76f155ced4ddcb4097134ff3c332f>
    <TaxCatchAll xmlns="59025288-42e0-4d93-ae8f-1814a6634206" xsi:nil="true"/>
  </documentManagement>
</p:properties>
</file>

<file path=customXml/itemProps1.xml><?xml version="1.0" encoding="utf-8"?>
<ds:datastoreItem xmlns:ds="http://schemas.openxmlformats.org/officeDocument/2006/customXml" ds:itemID="{F2343256-EF83-443B-8D51-A15F54A7C6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d9292d-8b82-4250-868d-9e6fc68dd06f"/>
    <ds:schemaRef ds:uri="59025288-42e0-4d93-ae8f-1814a66342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16CEC80-AC43-4EB5-B63F-F1B414AC752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B66A8D5-2E29-4D6F-9A47-B798B542F3C5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59025288-42e0-4d93-ae8f-1814a6634206"/>
    <ds:schemaRef ds:uri="http://schemas.microsoft.com/office/2006/metadata/properties"/>
    <ds:schemaRef ds:uri="d5d9292d-8b82-4250-868d-9e6fc68dd06f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603</Words>
  <Application>Microsoft Office PowerPoint</Application>
  <PresentationFormat>Widescreen</PresentationFormat>
  <Paragraphs>74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Arial,Sans-Serif</vt:lpstr>
      <vt:lpstr>Trebuchet MS</vt:lpstr>
      <vt:lpstr>Wingdings 3</vt:lpstr>
      <vt:lpstr>Facet</vt:lpstr>
      <vt:lpstr>Sounds Write phonics Parent workshop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Seymour</dc:creator>
  <cp:lastModifiedBy>Rachel Seymour</cp:lastModifiedBy>
  <cp:revision>330</cp:revision>
  <dcterms:created xsi:type="dcterms:W3CDTF">2023-09-25T15:38:22Z</dcterms:created>
  <dcterms:modified xsi:type="dcterms:W3CDTF">2023-09-26T15:41:39Z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0x0101006056B9E2A850A841A46DF84836850B56</vt:lpwstr>
  </property>
  <property fmtid="{D5CDD505-2E9C-101B-9397-08002B2CF9AE}" pid="3" name="MediaServiceImageTags">
    <vt:lpwstr/>
  </property>
</Properties>
</file>